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8" r:id="rId5"/>
    <p:sldId id="333" r:id="rId6"/>
    <p:sldId id="301" r:id="rId7"/>
    <p:sldId id="304" r:id="rId8"/>
    <p:sldId id="303" r:id="rId9"/>
    <p:sldId id="321" r:id="rId10"/>
    <p:sldId id="302" r:id="rId11"/>
    <p:sldId id="325" r:id="rId12"/>
    <p:sldId id="308" r:id="rId13"/>
    <p:sldId id="326" r:id="rId14"/>
    <p:sldId id="313" r:id="rId15"/>
    <p:sldId id="327" r:id="rId16"/>
    <p:sldId id="328" r:id="rId17"/>
    <p:sldId id="329" r:id="rId18"/>
    <p:sldId id="309" r:id="rId19"/>
    <p:sldId id="331" r:id="rId20"/>
    <p:sldId id="334" r:id="rId21"/>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362"/>
    <a:srgbClr val="00A19C"/>
    <a:srgbClr val="3A3F82"/>
    <a:srgbClr val="2E57A8"/>
    <a:srgbClr val="F58355"/>
    <a:srgbClr val="FFFFFF"/>
    <a:srgbClr val="FFEA48"/>
    <a:srgbClr val="E35474"/>
    <a:srgbClr val="898A8D"/>
    <a:srgbClr val="94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E589D-6C6E-AA4B-9592-3A08B7D9966C}" v="2" dt="2025-04-15T14:23:09.032"/>
    <p1510:client id="{5F552D2F-EEB8-7F78-DC33-3BD0B093D889}" v="5" dt="2025-04-14T20:17:10.626"/>
    <p1510:client id="{DA3D593B-AD8A-4364-B535-F446FB56B305}" v="6" dt="2025-04-14T15:44:35.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orsythe" userId="4e2f853d-204c-4987-adf1-e2e673ed2225" providerId="ADAL" clId="{18FE589D-6C6E-AA4B-9592-3A08B7D9966C}"/>
    <pc:docChg chg="modSld">
      <pc:chgData name="James Forsythe" userId="4e2f853d-204c-4987-adf1-e2e673ed2225" providerId="ADAL" clId="{18FE589D-6C6E-AA4B-9592-3A08B7D9966C}" dt="2025-04-15T14:23:09.032" v="1" actId="1076"/>
      <pc:docMkLst>
        <pc:docMk/>
      </pc:docMkLst>
      <pc:sldChg chg="modSp">
        <pc:chgData name="James Forsythe" userId="4e2f853d-204c-4987-adf1-e2e673ed2225" providerId="ADAL" clId="{18FE589D-6C6E-AA4B-9592-3A08B7D9966C}" dt="2025-04-15T14:23:09.032" v="1" actId="1076"/>
        <pc:sldMkLst>
          <pc:docMk/>
          <pc:sldMk cId="1190185593" sldId="321"/>
        </pc:sldMkLst>
        <pc:graphicFrameChg chg="mod">
          <ac:chgData name="James Forsythe" userId="4e2f853d-204c-4987-adf1-e2e673ed2225" providerId="ADAL" clId="{18FE589D-6C6E-AA4B-9592-3A08B7D9966C}" dt="2025-04-15T14:23:09.032" v="1" actId="1076"/>
          <ac:graphicFrameMkLst>
            <pc:docMk/>
            <pc:sldMk cId="1190185593" sldId="321"/>
            <ac:graphicFrameMk id="9" creationId="{F24220B2-6596-3FCD-353C-86A36CD53C98}"/>
          </ac:graphicFrameMkLst>
        </pc:graphicFrameChg>
      </pc:sldChg>
    </pc:docChg>
  </pc:docChgLst>
  <pc:docChgLst>
    <pc:chgData name="Emily Rosenblatt" userId="06db3c4d-38fd-42b3-9ad0-8ff8d0415446" providerId="ADAL" clId="{DA3D593B-AD8A-4364-B535-F446FB56B305}"/>
    <pc:docChg chg="custSel addSld modSld sldOrd modMainMaster">
      <pc:chgData name="Emily Rosenblatt" userId="06db3c4d-38fd-42b3-9ad0-8ff8d0415446" providerId="ADAL" clId="{DA3D593B-AD8A-4364-B535-F446FB56B305}" dt="2025-04-14T15:44:49.621" v="51" actId="14100"/>
      <pc:docMkLst>
        <pc:docMk/>
      </pc:docMkLst>
      <pc:sldChg chg="ord">
        <pc:chgData name="Emily Rosenblatt" userId="06db3c4d-38fd-42b3-9ad0-8ff8d0415446" providerId="ADAL" clId="{DA3D593B-AD8A-4364-B535-F446FB56B305}" dt="2025-04-14T15:37:22.902" v="1"/>
        <pc:sldMkLst>
          <pc:docMk/>
          <pc:sldMk cId="3447487119" sldId="304"/>
        </pc:sldMkLst>
      </pc:sldChg>
      <pc:sldChg chg="delSp modSp mod ord delAnim">
        <pc:chgData name="Emily Rosenblatt" userId="06db3c4d-38fd-42b3-9ad0-8ff8d0415446" providerId="ADAL" clId="{DA3D593B-AD8A-4364-B535-F446FB56B305}" dt="2025-04-14T15:42:46.885" v="37" actId="20577"/>
        <pc:sldMkLst>
          <pc:docMk/>
          <pc:sldMk cId="1275150490" sldId="309"/>
        </pc:sldMkLst>
        <pc:spChg chg="del">
          <ac:chgData name="Emily Rosenblatt" userId="06db3c4d-38fd-42b3-9ad0-8ff8d0415446" providerId="ADAL" clId="{DA3D593B-AD8A-4364-B535-F446FB56B305}" dt="2025-04-14T15:42:29.281" v="5" actId="478"/>
          <ac:spMkLst>
            <pc:docMk/>
            <pc:sldMk cId="1275150490" sldId="309"/>
            <ac:spMk id="2" creationId="{875A3192-36D3-EF5B-2B90-2EB6ED965FE0}"/>
          </ac:spMkLst>
        </pc:spChg>
        <pc:spChg chg="mod">
          <ac:chgData name="Emily Rosenblatt" userId="06db3c4d-38fd-42b3-9ad0-8ff8d0415446" providerId="ADAL" clId="{DA3D593B-AD8A-4364-B535-F446FB56B305}" dt="2025-04-14T15:42:46.885" v="37" actId="20577"/>
          <ac:spMkLst>
            <pc:docMk/>
            <pc:sldMk cId="1275150490" sldId="309"/>
            <ac:spMk id="4" creationId="{C59AC036-0C55-87EC-61AB-664CDA32E03A}"/>
          </ac:spMkLst>
        </pc:spChg>
      </pc:sldChg>
      <pc:sldChg chg="modSp mod">
        <pc:chgData name="Emily Rosenblatt" userId="06db3c4d-38fd-42b3-9ad0-8ff8d0415446" providerId="ADAL" clId="{DA3D593B-AD8A-4364-B535-F446FB56B305}" dt="2025-04-14T15:42:36.116" v="13" actId="20577"/>
        <pc:sldMkLst>
          <pc:docMk/>
          <pc:sldMk cId="2380228883" sldId="329"/>
        </pc:sldMkLst>
        <pc:spChg chg="mod">
          <ac:chgData name="Emily Rosenblatt" userId="06db3c4d-38fd-42b3-9ad0-8ff8d0415446" providerId="ADAL" clId="{DA3D593B-AD8A-4364-B535-F446FB56B305}" dt="2025-04-14T15:42:36.116" v="13" actId="20577"/>
          <ac:spMkLst>
            <pc:docMk/>
            <pc:sldMk cId="2380228883" sldId="329"/>
            <ac:spMk id="4" creationId="{3758329B-AD1B-7424-5932-044F4F0A4923}"/>
          </ac:spMkLst>
        </pc:spChg>
      </pc:sldChg>
      <pc:sldChg chg="addSp delSp modSp add mod delAnim modAnim">
        <pc:chgData name="Emily Rosenblatt" userId="06db3c4d-38fd-42b3-9ad0-8ff8d0415446" providerId="ADAL" clId="{DA3D593B-AD8A-4364-B535-F446FB56B305}" dt="2025-04-14T15:43:13.721" v="45" actId="403"/>
        <pc:sldMkLst>
          <pc:docMk/>
          <pc:sldMk cId="568564436" sldId="334"/>
        </pc:sldMkLst>
        <pc:spChg chg="del">
          <ac:chgData name="Emily Rosenblatt" userId="06db3c4d-38fd-42b3-9ad0-8ff8d0415446" providerId="ADAL" clId="{DA3D593B-AD8A-4364-B535-F446FB56B305}" dt="2025-04-14T15:43:08.406" v="41" actId="478"/>
          <ac:spMkLst>
            <pc:docMk/>
            <pc:sldMk cId="568564436" sldId="334"/>
            <ac:spMk id="2" creationId="{1FEFB52B-36D4-C120-4F2F-FBE14EC068F6}"/>
          </ac:spMkLst>
        </pc:spChg>
        <pc:spChg chg="del">
          <ac:chgData name="Emily Rosenblatt" userId="06db3c4d-38fd-42b3-9ad0-8ff8d0415446" providerId="ADAL" clId="{DA3D593B-AD8A-4364-B535-F446FB56B305}" dt="2025-04-14T15:43:02.538" v="39" actId="478"/>
          <ac:spMkLst>
            <pc:docMk/>
            <pc:sldMk cId="568564436" sldId="334"/>
            <ac:spMk id="3" creationId="{319EBC32-DD6D-4FD5-765D-C6661EF97258}"/>
          </ac:spMkLst>
        </pc:spChg>
        <pc:spChg chg="del">
          <ac:chgData name="Emily Rosenblatt" userId="06db3c4d-38fd-42b3-9ad0-8ff8d0415446" providerId="ADAL" clId="{DA3D593B-AD8A-4364-B535-F446FB56B305}" dt="2025-04-14T15:42:58.214" v="38" actId="478"/>
          <ac:spMkLst>
            <pc:docMk/>
            <pc:sldMk cId="568564436" sldId="334"/>
            <ac:spMk id="4" creationId="{B2FCA7FB-7E0A-C407-1C50-764339C95A2B}"/>
          </ac:spMkLst>
        </pc:spChg>
        <pc:spChg chg="add del mod">
          <ac:chgData name="Emily Rosenblatt" userId="06db3c4d-38fd-42b3-9ad0-8ff8d0415446" providerId="ADAL" clId="{DA3D593B-AD8A-4364-B535-F446FB56B305}" dt="2025-04-14T15:43:04.825" v="40"/>
          <ac:spMkLst>
            <pc:docMk/>
            <pc:sldMk cId="568564436" sldId="334"/>
            <ac:spMk id="6" creationId="{85ECFFF0-634A-E5CB-CD34-481BA00D6A2C}"/>
          </ac:spMkLst>
        </pc:spChg>
        <pc:spChg chg="add mod">
          <ac:chgData name="Emily Rosenblatt" userId="06db3c4d-38fd-42b3-9ad0-8ff8d0415446" providerId="ADAL" clId="{DA3D593B-AD8A-4364-B535-F446FB56B305}" dt="2025-04-14T15:43:13.721" v="45" actId="403"/>
          <ac:spMkLst>
            <pc:docMk/>
            <pc:sldMk cId="568564436" sldId="334"/>
            <ac:spMk id="7" creationId="{A855D82A-394A-1455-741B-C39EB6A6140A}"/>
          </ac:spMkLst>
        </pc:spChg>
      </pc:sldChg>
      <pc:sldMasterChg chg="modSldLayout">
        <pc:chgData name="Emily Rosenblatt" userId="06db3c4d-38fd-42b3-9ad0-8ff8d0415446" providerId="ADAL" clId="{DA3D593B-AD8A-4364-B535-F446FB56B305}" dt="2025-04-14T15:44:49.621" v="51" actId="14100"/>
        <pc:sldMasterMkLst>
          <pc:docMk/>
          <pc:sldMasterMk cId="4235577014" sldId="2147483648"/>
        </pc:sldMasterMkLst>
        <pc:sldLayoutChg chg="addSp modSp mod">
          <pc:chgData name="Emily Rosenblatt" userId="06db3c4d-38fd-42b3-9ad0-8ff8d0415446" providerId="ADAL" clId="{DA3D593B-AD8A-4364-B535-F446FB56B305}" dt="2025-04-14T15:44:49.621" v="51" actId="14100"/>
          <pc:sldLayoutMkLst>
            <pc:docMk/>
            <pc:sldMasterMk cId="4235577014" sldId="2147483648"/>
            <pc:sldLayoutMk cId="3306460478" sldId="2147483658"/>
          </pc:sldLayoutMkLst>
          <pc:picChg chg="add mod">
            <ac:chgData name="Emily Rosenblatt" userId="06db3c4d-38fd-42b3-9ad0-8ff8d0415446" providerId="ADAL" clId="{DA3D593B-AD8A-4364-B535-F446FB56B305}" dt="2025-04-14T15:44:49.621" v="51" actId="14100"/>
            <ac:picMkLst>
              <pc:docMk/>
              <pc:sldMasterMk cId="4235577014" sldId="2147483648"/>
              <pc:sldLayoutMk cId="3306460478" sldId="2147483658"/>
              <ac:picMk id="5" creationId="{9BFFA564-2DA5-3DF8-F4E9-43E946A2CAE4}"/>
            </ac:picMkLst>
          </pc:picChg>
        </pc:sldLayoutChg>
      </pc:sldMasterChg>
    </pc:docChg>
  </pc:docChgLst>
  <pc:docChgLst>
    <pc:chgData name="James Forsythe" userId="S::jforsythe@medicusit.com::4e2f853d-204c-4987-adf1-e2e673ed2225" providerId="AD" clId="Web-{D0D7A8D1-4F12-41E7-9539-E968A3B18641}"/>
    <pc:docChg chg="modSld">
      <pc:chgData name="James Forsythe" userId="S::jforsythe@medicusit.com::4e2f853d-204c-4987-adf1-e2e673ed2225" providerId="AD" clId="Web-{D0D7A8D1-4F12-41E7-9539-E968A3B18641}" dt="2025-04-15T14:26:54.257" v="9" actId="20577"/>
      <pc:docMkLst>
        <pc:docMk/>
      </pc:docMkLst>
      <pc:sldChg chg="modSp">
        <pc:chgData name="James Forsythe" userId="S::jforsythe@medicusit.com::4e2f853d-204c-4987-adf1-e2e673ed2225" providerId="AD" clId="Web-{D0D7A8D1-4F12-41E7-9539-E968A3B18641}" dt="2025-04-15T14:26:54.257" v="9" actId="20577"/>
        <pc:sldMkLst>
          <pc:docMk/>
          <pc:sldMk cId="1190185593" sldId="321"/>
        </pc:sldMkLst>
        <pc:graphicFrameChg chg="modGraphic">
          <ac:chgData name="James Forsythe" userId="S::jforsythe@medicusit.com::4e2f853d-204c-4987-adf1-e2e673ed2225" providerId="AD" clId="Web-{D0D7A8D1-4F12-41E7-9539-E968A3B18641}" dt="2025-04-15T14:26:54.257" v="9" actId="20577"/>
          <ac:graphicFrameMkLst>
            <pc:docMk/>
            <pc:sldMk cId="1190185593" sldId="321"/>
            <ac:graphicFrameMk id="9" creationId="{F24220B2-6596-3FCD-353C-86A36CD53C98}"/>
          </ac:graphicFrameMkLst>
        </pc:graphicFrameChg>
      </pc:sldChg>
    </pc:docChg>
  </pc:docChgLst>
  <pc:docChgLst>
    <pc:chgData name="Emily Rosenblatt" userId="S::erosenblatt@medicusit.com::06db3c4d-38fd-42b3-9ad0-8ff8d0415446" providerId="AD" clId="Web-{5F552D2F-EEB8-7F78-DC33-3BD0B093D889}"/>
    <pc:docChg chg="modSld">
      <pc:chgData name="Emily Rosenblatt" userId="S::erosenblatt@medicusit.com::06db3c4d-38fd-42b3-9ad0-8ff8d0415446" providerId="AD" clId="Web-{5F552D2F-EEB8-7F78-DC33-3BD0B093D889}" dt="2025-04-14T20:17:10.626" v="3" actId="1076"/>
      <pc:docMkLst>
        <pc:docMk/>
      </pc:docMkLst>
      <pc:sldChg chg="modSp">
        <pc:chgData name="Emily Rosenblatt" userId="S::erosenblatt@medicusit.com::06db3c4d-38fd-42b3-9ad0-8ff8d0415446" providerId="AD" clId="Web-{5F552D2F-EEB8-7F78-DC33-3BD0B093D889}" dt="2025-04-14T20:17:10.626" v="3" actId="1076"/>
        <pc:sldMkLst>
          <pc:docMk/>
          <pc:sldMk cId="3447487119" sldId="304"/>
        </pc:sldMkLst>
        <pc:spChg chg="mod">
          <ac:chgData name="Emily Rosenblatt" userId="S::erosenblatt@medicusit.com::06db3c4d-38fd-42b3-9ad0-8ff8d0415446" providerId="AD" clId="Web-{5F552D2F-EEB8-7F78-DC33-3BD0B093D889}" dt="2025-04-14T20:17:10.626" v="3" actId="1076"/>
          <ac:spMkLst>
            <pc:docMk/>
            <pc:sldMk cId="3447487119" sldId="304"/>
            <ac:spMk id="10" creationId="{99356ACC-F67A-5170-96D9-2E790D4F1FB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49C15-5BB4-4694-A86A-F0333DA2B2B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2296E5-CC24-4334-9142-30C4C71FA2FD}">
      <dgm:prSet phldr="0"/>
      <dgm:spPr/>
      <dgm:t>
        <a:bodyPr/>
        <a:lstStyle/>
        <a:p>
          <a:pPr>
            <a:lnSpc>
              <a:spcPct val="100000"/>
            </a:lnSpc>
            <a:defRPr b="1"/>
          </a:pPr>
          <a:r>
            <a:rPr lang="en-US" b="1">
              <a:solidFill>
                <a:schemeClr val="tx2"/>
              </a:solidFill>
              <a:latin typeface="Montserrat"/>
            </a:rPr>
            <a:t>New Standard </a:t>
          </a:r>
          <a:endParaRPr lang="en-US">
            <a:solidFill>
              <a:schemeClr val="tx2"/>
            </a:solidFill>
            <a:latin typeface="Montserrat"/>
          </a:endParaRPr>
        </a:p>
      </dgm:t>
    </dgm:pt>
    <dgm:pt modelId="{8C76A508-FCE4-41CC-9B77-B367ED7903F9}" type="parTrans" cxnId="{0A271318-39DB-42F8-8FD5-A51382458BA0}">
      <dgm:prSet/>
      <dgm:spPr/>
      <dgm:t>
        <a:bodyPr/>
        <a:lstStyle/>
        <a:p>
          <a:endParaRPr lang="en-US"/>
        </a:p>
      </dgm:t>
    </dgm:pt>
    <dgm:pt modelId="{E1EE393E-E162-469B-979B-85BC32D428CA}" type="sibTrans" cxnId="{0A271318-39DB-42F8-8FD5-A51382458BA0}">
      <dgm:prSet/>
      <dgm:spPr/>
      <dgm:t>
        <a:bodyPr/>
        <a:lstStyle/>
        <a:p>
          <a:endParaRPr lang="en-US"/>
        </a:p>
      </dgm:t>
    </dgm:pt>
    <dgm:pt modelId="{39B579CD-9559-4C82-B070-75F3E11E4499}">
      <dgm:prSet phldr="0"/>
      <dgm:spPr/>
      <dgm:t>
        <a:bodyPr/>
        <a:lstStyle/>
        <a:p>
          <a:pPr>
            <a:lnSpc>
              <a:spcPct val="100000"/>
            </a:lnSpc>
          </a:pPr>
          <a:r>
            <a:rPr lang="en-US">
              <a:latin typeface="Montserrat"/>
            </a:rPr>
            <a:t>Encryption, backups, MFA</a:t>
          </a:r>
        </a:p>
      </dgm:t>
    </dgm:pt>
    <dgm:pt modelId="{F33998DE-0F70-4DE6-B5E7-E380F4FD57C8}" type="parTrans" cxnId="{DD43ED95-AE04-4153-8CFE-033D3BA82B4A}">
      <dgm:prSet/>
      <dgm:spPr/>
      <dgm:t>
        <a:bodyPr/>
        <a:lstStyle/>
        <a:p>
          <a:endParaRPr lang="en-US"/>
        </a:p>
      </dgm:t>
    </dgm:pt>
    <dgm:pt modelId="{A98EEA35-86BF-4B94-9C05-CC0050D6448F}" type="sibTrans" cxnId="{DD43ED95-AE04-4153-8CFE-033D3BA82B4A}">
      <dgm:prSet/>
      <dgm:spPr/>
      <dgm:t>
        <a:bodyPr/>
        <a:lstStyle/>
        <a:p>
          <a:endParaRPr lang="en-US"/>
        </a:p>
      </dgm:t>
    </dgm:pt>
    <dgm:pt modelId="{E62AB709-87A2-4988-B5C7-9896E8059B22}">
      <dgm:prSet phldr="0"/>
      <dgm:spPr/>
      <dgm:t>
        <a:bodyPr/>
        <a:lstStyle/>
        <a:p>
          <a:pPr>
            <a:lnSpc>
              <a:spcPct val="100000"/>
            </a:lnSpc>
            <a:defRPr b="1"/>
          </a:pPr>
          <a:r>
            <a:rPr lang="en-US" b="1">
              <a:solidFill>
                <a:srgbClr val="1B3362"/>
              </a:solidFill>
              <a:latin typeface="Montserrat"/>
            </a:rPr>
            <a:t>On-going Reporting </a:t>
          </a:r>
          <a:endParaRPr lang="en-US">
            <a:solidFill>
              <a:srgbClr val="1B3362"/>
            </a:solidFill>
            <a:latin typeface="Montserrat"/>
          </a:endParaRPr>
        </a:p>
      </dgm:t>
    </dgm:pt>
    <dgm:pt modelId="{BF384078-9A41-4B30-BA88-70FF1C9E3627}" type="parTrans" cxnId="{30A4E293-329A-4B00-B7A5-E7536A714830}">
      <dgm:prSet/>
      <dgm:spPr/>
      <dgm:t>
        <a:bodyPr/>
        <a:lstStyle/>
        <a:p>
          <a:endParaRPr lang="en-US"/>
        </a:p>
      </dgm:t>
    </dgm:pt>
    <dgm:pt modelId="{F5EE3A3E-E90A-4B4A-9FBE-FB68A5876BF4}" type="sibTrans" cxnId="{30A4E293-329A-4B00-B7A5-E7536A714830}">
      <dgm:prSet/>
      <dgm:spPr/>
      <dgm:t>
        <a:bodyPr/>
        <a:lstStyle/>
        <a:p>
          <a:endParaRPr lang="en-US"/>
        </a:p>
      </dgm:t>
    </dgm:pt>
    <dgm:pt modelId="{AE3F82ED-AB44-4A48-B9AE-370A2F272BC5}">
      <dgm:prSet phldr="0"/>
      <dgm:spPr/>
      <dgm:t>
        <a:bodyPr/>
        <a:lstStyle/>
        <a:p>
          <a:pPr rtl="0">
            <a:lnSpc>
              <a:spcPct val="100000"/>
            </a:lnSpc>
          </a:pPr>
          <a:r>
            <a:rPr lang="en-US">
              <a:latin typeface="Montserrat"/>
            </a:rPr>
            <a:t>Assessments, vendor verification</a:t>
          </a:r>
          <a:endParaRPr lang="en-US"/>
        </a:p>
      </dgm:t>
    </dgm:pt>
    <dgm:pt modelId="{9CA4AA47-6A87-42B7-8D3C-2C6662CCFC96}" type="parTrans" cxnId="{F6C874CE-ADA6-4926-9F05-914896D8E8CB}">
      <dgm:prSet/>
      <dgm:spPr/>
      <dgm:t>
        <a:bodyPr/>
        <a:lstStyle/>
        <a:p>
          <a:endParaRPr lang="en-US"/>
        </a:p>
      </dgm:t>
    </dgm:pt>
    <dgm:pt modelId="{AFD08AB5-390D-4AD2-8227-C05DFE9C0FA3}" type="sibTrans" cxnId="{F6C874CE-ADA6-4926-9F05-914896D8E8CB}">
      <dgm:prSet/>
      <dgm:spPr/>
      <dgm:t>
        <a:bodyPr/>
        <a:lstStyle/>
        <a:p>
          <a:endParaRPr lang="en-US"/>
        </a:p>
      </dgm:t>
    </dgm:pt>
    <dgm:pt modelId="{42823BA6-D412-40ED-9AA1-0CA20553045D}" type="pres">
      <dgm:prSet presAssocID="{C6749C15-5BB4-4694-A86A-F0333DA2B2BF}" presName="root" presStyleCnt="0">
        <dgm:presLayoutVars>
          <dgm:dir/>
          <dgm:resizeHandles val="exact"/>
        </dgm:presLayoutVars>
      </dgm:prSet>
      <dgm:spPr/>
    </dgm:pt>
    <dgm:pt modelId="{6DC5DD44-C6F4-4C2A-B5F0-030003F0D543}" type="pres">
      <dgm:prSet presAssocID="{892296E5-CC24-4334-9142-30C4C71FA2FD}" presName="compNode" presStyleCnt="0"/>
      <dgm:spPr/>
    </dgm:pt>
    <dgm:pt modelId="{994A8FAC-1FED-4172-A910-5DB0EBA8ECDA}" type="pres">
      <dgm:prSet presAssocID="{892296E5-CC24-4334-9142-30C4C71FA2F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C5DD33B0-A00B-47A0-92C4-49B43A2BD4DF}" type="pres">
      <dgm:prSet presAssocID="{892296E5-CC24-4334-9142-30C4C71FA2FD}" presName="iconSpace" presStyleCnt="0"/>
      <dgm:spPr/>
    </dgm:pt>
    <dgm:pt modelId="{BF4E6765-1545-4113-B9C3-C12CC9186B16}" type="pres">
      <dgm:prSet presAssocID="{892296E5-CC24-4334-9142-30C4C71FA2FD}" presName="parTx" presStyleLbl="revTx" presStyleIdx="0" presStyleCnt="4">
        <dgm:presLayoutVars>
          <dgm:chMax val="0"/>
          <dgm:chPref val="0"/>
        </dgm:presLayoutVars>
      </dgm:prSet>
      <dgm:spPr/>
    </dgm:pt>
    <dgm:pt modelId="{D704C416-61BF-4B24-9210-2212CEADB454}" type="pres">
      <dgm:prSet presAssocID="{892296E5-CC24-4334-9142-30C4C71FA2FD}" presName="txSpace" presStyleCnt="0"/>
      <dgm:spPr/>
    </dgm:pt>
    <dgm:pt modelId="{D72518DE-C623-4F16-BBEB-30DF6FF37086}" type="pres">
      <dgm:prSet presAssocID="{892296E5-CC24-4334-9142-30C4C71FA2FD}" presName="desTx" presStyleLbl="revTx" presStyleIdx="1" presStyleCnt="4">
        <dgm:presLayoutVars/>
      </dgm:prSet>
      <dgm:spPr/>
    </dgm:pt>
    <dgm:pt modelId="{7C7775B4-33A4-46AC-A513-02B9E8FEC36A}" type="pres">
      <dgm:prSet presAssocID="{E1EE393E-E162-469B-979B-85BC32D428CA}" presName="sibTrans" presStyleCnt="0"/>
      <dgm:spPr/>
    </dgm:pt>
    <dgm:pt modelId="{8520E026-3D5D-4669-A3EF-C07903B552B1}" type="pres">
      <dgm:prSet presAssocID="{E62AB709-87A2-4988-B5C7-9896E8059B22}" presName="compNode" presStyleCnt="0"/>
      <dgm:spPr/>
    </dgm:pt>
    <dgm:pt modelId="{C2D415FC-7B38-4A84-8CB0-6D258A17EE46}" type="pres">
      <dgm:prSet presAssocID="{E62AB709-87A2-4988-B5C7-9896E8059B22}" presName="iconRect" presStyleLbl="node1" presStyleIdx="1" presStyleCnt="2"/>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l="-9000" r="-9000"/>
          </a:stretch>
        </a:blipFill>
        <a:ln>
          <a:noFill/>
        </a:ln>
      </dgm:spPr>
      <dgm:extLst>
        <a:ext uri="{E40237B7-FDA0-4F09-8148-C483321AD2D9}">
          <dgm14:cNvPr xmlns:dgm14="http://schemas.microsoft.com/office/drawing/2010/diagram" id="0" name="" descr="Security Camera Sign"/>
        </a:ext>
      </dgm:extLst>
    </dgm:pt>
    <dgm:pt modelId="{162655C6-4124-4E69-92BC-77B285488692}" type="pres">
      <dgm:prSet presAssocID="{E62AB709-87A2-4988-B5C7-9896E8059B22}" presName="iconSpace" presStyleCnt="0"/>
      <dgm:spPr/>
    </dgm:pt>
    <dgm:pt modelId="{30CC3888-DD94-4FA6-93AA-5C77A75FC7BE}" type="pres">
      <dgm:prSet presAssocID="{E62AB709-87A2-4988-B5C7-9896E8059B22}" presName="parTx" presStyleLbl="revTx" presStyleIdx="2" presStyleCnt="4">
        <dgm:presLayoutVars>
          <dgm:chMax val="0"/>
          <dgm:chPref val="0"/>
        </dgm:presLayoutVars>
      </dgm:prSet>
      <dgm:spPr/>
    </dgm:pt>
    <dgm:pt modelId="{344F171E-62F3-4C44-8990-B5092A80ADEC}" type="pres">
      <dgm:prSet presAssocID="{E62AB709-87A2-4988-B5C7-9896E8059B22}" presName="txSpace" presStyleCnt="0"/>
      <dgm:spPr/>
    </dgm:pt>
    <dgm:pt modelId="{47335D62-6A7F-43E4-8F5B-3BD52048694F}" type="pres">
      <dgm:prSet presAssocID="{E62AB709-87A2-4988-B5C7-9896E8059B22}" presName="desTx" presStyleLbl="revTx" presStyleIdx="3" presStyleCnt="4">
        <dgm:presLayoutVars/>
      </dgm:prSet>
      <dgm:spPr/>
    </dgm:pt>
  </dgm:ptLst>
  <dgm:cxnLst>
    <dgm:cxn modelId="{0A271318-39DB-42F8-8FD5-A51382458BA0}" srcId="{C6749C15-5BB4-4694-A86A-F0333DA2B2BF}" destId="{892296E5-CC24-4334-9142-30C4C71FA2FD}" srcOrd="0" destOrd="0" parTransId="{8C76A508-FCE4-41CC-9B77-B367ED7903F9}" sibTransId="{E1EE393E-E162-469B-979B-85BC32D428CA}"/>
    <dgm:cxn modelId="{E915484E-65F8-4D9A-BE7F-405A903BC1DF}" type="presOf" srcId="{39B579CD-9559-4C82-B070-75F3E11E4499}" destId="{D72518DE-C623-4F16-BBEB-30DF6FF37086}" srcOrd="0" destOrd="0" presId="urn:microsoft.com/office/officeart/2018/5/layout/CenteredIconLabelDescriptionList"/>
    <dgm:cxn modelId="{D0932780-8B12-45CB-A650-45EB7E83A1DD}" type="presOf" srcId="{C6749C15-5BB4-4694-A86A-F0333DA2B2BF}" destId="{42823BA6-D412-40ED-9AA1-0CA20553045D}" srcOrd="0" destOrd="0" presId="urn:microsoft.com/office/officeart/2018/5/layout/CenteredIconLabelDescriptionList"/>
    <dgm:cxn modelId="{30A4E293-329A-4B00-B7A5-E7536A714830}" srcId="{C6749C15-5BB4-4694-A86A-F0333DA2B2BF}" destId="{E62AB709-87A2-4988-B5C7-9896E8059B22}" srcOrd="1" destOrd="0" parTransId="{BF384078-9A41-4B30-BA88-70FF1C9E3627}" sibTransId="{F5EE3A3E-E90A-4B4A-9FBE-FB68A5876BF4}"/>
    <dgm:cxn modelId="{DD43ED95-AE04-4153-8CFE-033D3BA82B4A}" srcId="{892296E5-CC24-4334-9142-30C4C71FA2FD}" destId="{39B579CD-9559-4C82-B070-75F3E11E4499}" srcOrd="0" destOrd="0" parTransId="{F33998DE-0F70-4DE6-B5E7-E380F4FD57C8}" sibTransId="{A98EEA35-86BF-4B94-9C05-CC0050D6448F}"/>
    <dgm:cxn modelId="{BF71CFB0-8F30-4F92-8C34-971567CFADA2}" type="presOf" srcId="{AE3F82ED-AB44-4A48-B9AE-370A2F272BC5}" destId="{47335D62-6A7F-43E4-8F5B-3BD52048694F}" srcOrd="0" destOrd="0" presId="urn:microsoft.com/office/officeart/2018/5/layout/CenteredIconLabelDescriptionList"/>
    <dgm:cxn modelId="{262409BD-CFFA-4E14-B52D-BA9B290EFCC1}" type="presOf" srcId="{E62AB709-87A2-4988-B5C7-9896E8059B22}" destId="{30CC3888-DD94-4FA6-93AA-5C77A75FC7BE}" srcOrd="0" destOrd="0" presId="urn:microsoft.com/office/officeart/2018/5/layout/CenteredIconLabelDescriptionList"/>
    <dgm:cxn modelId="{F6C874CE-ADA6-4926-9F05-914896D8E8CB}" srcId="{E62AB709-87A2-4988-B5C7-9896E8059B22}" destId="{AE3F82ED-AB44-4A48-B9AE-370A2F272BC5}" srcOrd="0" destOrd="0" parTransId="{9CA4AA47-6A87-42B7-8D3C-2C6662CCFC96}" sibTransId="{AFD08AB5-390D-4AD2-8227-C05DFE9C0FA3}"/>
    <dgm:cxn modelId="{C12403E0-C78E-4FFF-9A8C-80DC012BF868}" type="presOf" srcId="{892296E5-CC24-4334-9142-30C4C71FA2FD}" destId="{BF4E6765-1545-4113-B9C3-C12CC9186B16}" srcOrd="0" destOrd="0" presId="urn:microsoft.com/office/officeart/2018/5/layout/CenteredIconLabelDescriptionList"/>
    <dgm:cxn modelId="{88725FC9-B936-4900-818F-265446F6BF01}" type="presParOf" srcId="{42823BA6-D412-40ED-9AA1-0CA20553045D}" destId="{6DC5DD44-C6F4-4C2A-B5F0-030003F0D543}" srcOrd="0" destOrd="0" presId="urn:microsoft.com/office/officeart/2018/5/layout/CenteredIconLabelDescriptionList"/>
    <dgm:cxn modelId="{DF977364-946F-4363-88C2-B0E75CB16198}" type="presParOf" srcId="{6DC5DD44-C6F4-4C2A-B5F0-030003F0D543}" destId="{994A8FAC-1FED-4172-A910-5DB0EBA8ECDA}" srcOrd="0" destOrd="0" presId="urn:microsoft.com/office/officeart/2018/5/layout/CenteredIconLabelDescriptionList"/>
    <dgm:cxn modelId="{4B327F4F-3ED1-40B3-82BF-05350E1F8F1B}" type="presParOf" srcId="{6DC5DD44-C6F4-4C2A-B5F0-030003F0D543}" destId="{C5DD33B0-A00B-47A0-92C4-49B43A2BD4DF}" srcOrd="1" destOrd="0" presId="urn:microsoft.com/office/officeart/2018/5/layout/CenteredIconLabelDescriptionList"/>
    <dgm:cxn modelId="{E5A7934F-F4D9-49DD-9B04-7B077EBC6CE4}" type="presParOf" srcId="{6DC5DD44-C6F4-4C2A-B5F0-030003F0D543}" destId="{BF4E6765-1545-4113-B9C3-C12CC9186B16}" srcOrd="2" destOrd="0" presId="urn:microsoft.com/office/officeart/2018/5/layout/CenteredIconLabelDescriptionList"/>
    <dgm:cxn modelId="{AE76D01E-137F-425C-92B5-B4D7CEC8D019}" type="presParOf" srcId="{6DC5DD44-C6F4-4C2A-B5F0-030003F0D543}" destId="{D704C416-61BF-4B24-9210-2212CEADB454}" srcOrd="3" destOrd="0" presId="urn:microsoft.com/office/officeart/2018/5/layout/CenteredIconLabelDescriptionList"/>
    <dgm:cxn modelId="{9E250F34-42B5-4AD8-A47C-A2EDCECAC3FD}" type="presParOf" srcId="{6DC5DD44-C6F4-4C2A-B5F0-030003F0D543}" destId="{D72518DE-C623-4F16-BBEB-30DF6FF37086}" srcOrd="4" destOrd="0" presId="urn:microsoft.com/office/officeart/2018/5/layout/CenteredIconLabelDescriptionList"/>
    <dgm:cxn modelId="{D92A8643-514B-4981-90B3-A930FE3DB4AB}" type="presParOf" srcId="{42823BA6-D412-40ED-9AA1-0CA20553045D}" destId="{7C7775B4-33A4-46AC-A513-02B9E8FEC36A}" srcOrd="1" destOrd="0" presId="urn:microsoft.com/office/officeart/2018/5/layout/CenteredIconLabelDescriptionList"/>
    <dgm:cxn modelId="{3F0AEA15-F09D-449E-9D99-DFC5BE0771E0}" type="presParOf" srcId="{42823BA6-D412-40ED-9AA1-0CA20553045D}" destId="{8520E026-3D5D-4669-A3EF-C07903B552B1}" srcOrd="2" destOrd="0" presId="urn:microsoft.com/office/officeart/2018/5/layout/CenteredIconLabelDescriptionList"/>
    <dgm:cxn modelId="{517E1690-76E4-49E0-989B-5942E6A42340}" type="presParOf" srcId="{8520E026-3D5D-4669-A3EF-C07903B552B1}" destId="{C2D415FC-7B38-4A84-8CB0-6D258A17EE46}" srcOrd="0" destOrd="0" presId="urn:microsoft.com/office/officeart/2018/5/layout/CenteredIconLabelDescriptionList"/>
    <dgm:cxn modelId="{9999B5D7-4782-4277-A1F5-8DA384EE669D}" type="presParOf" srcId="{8520E026-3D5D-4669-A3EF-C07903B552B1}" destId="{162655C6-4124-4E69-92BC-77B285488692}" srcOrd="1" destOrd="0" presId="urn:microsoft.com/office/officeart/2018/5/layout/CenteredIconLabelDescriptionList"/>
    <dgm:cxn modelId="{141B70AE-3DA4-4128-8E62-B52E624C31DA}" type="presParOf" srcId="{8520E026-3D5D-4669-A3EF-C07903B552B1}" destId="{30CC3888-DD94-4FA6-93AA-5C77A75FC7BE}" srcOrd="2" destOrd="0" presId="urn:microsoft.com/office/officeart/2018/5/layout/CenteredIconLabelDescriptionList"/>
    <dgm:cxn modelId="{B7506A0E-A9D9-4FD6-A046-2A3118A4E1B9}" type="presParOf" srcId="{8520E026-3D5D-4669-A3EF-C07903B552B1}" destId="{344F171E-62F3-4C44-8990-B5092A80ADEC}" srcOrd="3" destOrd="0" presId="urn:microsoft.com/office/officeart/2018/5/layout/CenteredIconLabelDescriptionList"/>
    <dgm:cxn modelId="{5D8F23E9-AF1A-4989-9264-F89379ADA189}" type="presParOf" srcId="{8520E026-3D5D-4669-A3EF-C07903B552B1}" destId="{47335D62-6A7F-43E4-8F5B-3BD52048694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A8FAC-1FED-4172-A910-5DB0EBA8ECDA}">
      <dsp:nvSpPr>
        <dsp:cNvPr id="0" name=""/>
        <dsp:cNvSpPr/>
      </dsp:nvSpPr>
      <dsp:spPr>
        <a:xfrm>
          <a:off x="1308326" y="69183"/>
          <a:ext cx="1399889" cy="13998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E6765-1545-4113-B9C3-C12CC9186B16}">
      <dsp:nvSpPr>
        <dsp:cNvPr id="0" name=""/>
        <dsp:cNvSpPr/>
      </dsp:nvSpPr>
      <dsp:spPr>
        <a:xfrm>
          <a:off x="8429" y="1593865"/>
          <a:ext cx="3999683" cy="59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b="1" kern="1200">
              <a:solidFill>
                <a:schemeClr val="tx2"/>
              </a:solidFill>
              <a:latin typeface="Montserrat"/>
            </a:rPr>
            <a:t>New Standard </a:t>
          </a:r>
          <a:endParaRPr lang="en-US" sz="2900" kern="1200">
            <a:solidFill>
              <a:schemeClr val="tx2"/>
            </a:solidFill>
            <a:latin typeface="Montserrat"/>
          </a:endParaRPr>
        </a:p>
      </dsp:txBody>
      <dsp:txXfrm>
        <a:off x="8429" y="1593865"/>
        <a:ext cx="3999683" cy="599952"/>
      </dsp:txXfrm>
    </dsp:sp>
    <dsp:sp modelId="{D72518DE-C623-4F16-BBEB-30DF6FF37086}">
      <dsp:nvSpPr>
        <dsp:cNvPr id="0" name=""/>
        <dsp:cNvSpPr/>
      </dsp:nvSpPr>
      <dsp:spPr>
        <a:xfrm>
          <a:off x="8429" y="2251860"/>
          <a:ext cx="3999683" cy="71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latin typeface="Montserrat"/>
            </a:rPr>
            <a:t>Encryption, backups, MFA</a:t>
          </a:r>
        </a:p>
      </dsp:txBody>
      <dsp:txXfrm>
        <a:off x="8429" y="2251860"/>
        <a:ext cx="3999683" cy="719470"/>
      </dsp:txXfrm>
    </dsp:sp>
    <dsp:sp modelId="{C2D415FC-7B38-4A84-8CB0-6D258A17EE46}">
      <dsp:nvSpPr>
        <dsp:cNvPr id="0" name=""/>
        <dsp:cNvSpPr/>
      </dsp:nvSpPr>
      <dsp:spPr>
        <a:xfrm>
          <a:off x="6007955" y="69183"/>
          <a:ext cx="1399889" cy="1399889"/>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l="-9000" r="-9000"/>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C3888-DD94-4FA6-93AA-5C77A75FC7BE}">
      <dsp:nvSpPr>
        <dsp:cNvPr id="0" name=""/>
        <dsp:cNvSpPr/>
      </dsp:nvSpPr>
      <dsp:spPr>
        <a:xfrm>
          <a:off x="4708058" y="1593865"/>
          <a:ext cx="3999683" cy="59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b="1" kern="1200">
              <a:solidFill>
                <a:srgbClr val="1B3362"/>
              </a:solidFill>
              <a:latin typeface="Montserrat"/>
            </a:rPr>
            <a:t>On-going Reporting </a:t>
          </a:r>
          <a:endParaRPr lang="en-US" sz="2900" kern="1200">
            <a:solidFill>
              <a:srgbClr val="1B3362"/>
            </a:solidFill>
            <a:latin typeface="Montserrat"/>
          </a:endParaRPr>
        </a:p>
      </dsp:txBody>
      <dsp:txXfrm>
        <a:off x="4708058" y="1593865"/>
        <a:ext cx="3999683" cy="599952"/>
      </dsp:txXfrm>
    </dsp:sp>
    <dsp:sp modelId="{47335D62-6A7F-43E4-8F5B-3BD52048694F}">
      <dsp:nvSpPr>
        <dsp:cNvPr id="0" name=""/>
        <dsp:cNvSpPr/>
      </dsp:nvSpPr>
      <dsp:spPr>
        <a:xfrm>
          <a:off x="4708058" y="2251860"/>
          <a:ext cx="3999683" cy="71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rtl="0">
            <a:lnSpc>
              <a:spcPct val="100000"/>
            </a:lnSpc>
            <a:spcBef>
              <a:spcPct val="0"/>
            </a:spcBef>
            <a:spcAft>
              <a:spcPct val="35000"/>
            </a:spcAft>
            <a:buNone/>
          </a:pPr>
          <a:r>
            <a:rPr lang="en-US" sz="2200" kern="1200">
              <a:latin typeface="Montserrat"/>
            </a:rPr>
            <a:t>Assessments, vendor verification</a:t>
          </a:r>
          <a:endParaRPr lang="en-US" sz="2200" kern="1200"/>
        </a:p>
      </dsp:txBody>
      <dsp:txXfrm>
        <a:off x="4708058" y="2251860"/>
        <a:ext cx="3999683" cy="71947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5DE5B9ED-420D-FF49-B4B3-083BAFA5AA99}" type="datetimeFigureOut">
              <a:rPr lang="en-US" smtClean="0"/>
              <a:t>4/15/2025</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6B8AA6A2-C940-BD47-95CC-5C13607C38DC}" type="slidenum">
              <a:rPr lang="en-US" smtClean="0"/>
              <a:t>‹#›</a:t>
            </a:fld>
            <a:endParaRPr lang="en-US"/>
          </a:p>
        </p:txBody>
      </p:sp>
    </p:spTree>
    <p:extLst>
      <p:ext uri="{BB962C8B-B14F-4D97-AF65-F5344CB8AC3E}">
        <p14:creationId xmlns:p14="http://schemas.microsoft.com/office/powerpoint/2010/main" val="255452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Opening Remarks (Emily)</a:t>
            </a:r>
          </a:p>
          <a:p>
            <a:endParaRPr lang="en-US" b="1"/>
          </a:p>
          <a:p>
            <a:r>
              <a:rPr lang="en-US" b="1"/>
              <a:t>Thank you all</a:t>
            </a:r>
            <a:r>
              <a:rPr lang="en-US" b="0"/>
              <a:t> for joining us today. This is the first webinar in our new monthly webinar series, where we will be focusing on a new emerging Healthcare IT topic each month, with this session focused on HIPAA 2025: </a:t>
            </a:r>
            <a:r>
              <a:rPr lang="en-US" b="0" err="1"/>
              <a:t>Whats</a:t>
            </a:r>
            <a:r>
              <a:rPr lang="en-US" b="0"/>
              <a:t> New, </a:t>
            </a:r>
            <a:r>
              <a:rPr lang="en-US" b="0" err="1"/>
              <a:t>Whats</a:t>
            </a:r>
            <a:r>
              <a:rPr lang="en-US" b="0"/>
              <a:t> Next and What it Means for You. Before we dive in, </a:t>
            </a:r>
          </a:p>
          <a:p>
            <a:r>
              <a:rPr lang="en-US" b="0"/>
              <a:t>We will host a Q&amp;A session at the end of the presentation. Please do submit those questions via chat as I will be monitoring them and will bring them up during our Q&amp;A session. Please also ensure you remain muted throughout the session and we will open it up at the end for the Q&amp;A session.</a:t>
            </a:r>
          </a:p>
          <a:p>
            <a:endParaRPr lang="en-US" b="0"/>
          </a:p>
          <a:p>
            <a:r>
              <a:rPr lang="en-US" b="0"/>
              <a:t>So let’s get started &amp; ill pass it along to Sal and James for some introductions to our team who will be presenting today:</a:t>
            </a:r>
          </a:p>
        </p:txBody>
      </p:sp>
      <p:sp>
        <p:nvSpPr>
          <p:cNvPr id="4" name="Slide Number Placeholder 3"/>
          <p:cNvSpPr>
            <a:spLocks noGrp="1"/>
          </p:cNvSpPr>
          <p:nvPr>
            <p:ph type="sldNum" sz="quarter" idx="5"/>
          </p:nvPr>
        </p:nvSpPr>
        <p:spPr/>
        <p:txBody>
          <a:bodyPr/>
          <a:lstStyle/>
          <a:p>
            <a:fld id="{6B8AA6A2-C940-BD47-95CC-5C13607C38DC}" type="slidenum">
              <a:rPr lang="en-US" smtClean="0"/>
              <a:t>1</a:t>
            </a:fld>
            <a:endParaRPr lang="en-US"/>
          </a:p>
        </p:txBody>
      </p:sp>
    </p:spTree>
    <p:extLst>
      <p:ext uri="{BB962C8B-B14F-4D97-AF65-F5344CB8AC3E}">
        <p14:creationId xmlns:p14="http://schemas.microsoft.com/office/powerpoint/2010/main" val="332552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t>
            </a:r>
          </a:p>
          <a:p>
            <a:r>
              <a:rPr lang="en-US"/>
              <a:t>Pull report, </a:t>
            </a:r>
          </a:p>
        </p:txBody>
      </p:sp>
      <p:sp>
        <p:nvSpPr>
          <p:cNvPr id="4" name="Slide Number Placeholder 3"/>
          <p:cNvSpPr>
            <a:spLocks noGrp="1"/>
          </p:cNvSpPr>
          <p:nvPr>
            <p:ph type="sldNum" sz="quarter" idx="5"/>
          </p:nvPr>
        </p:nvSpPr>
        <p:spPr/>
        <p:txBody>
          <a:bodyPr/>
          <a:lstStyle/>
          <a:p>
            <a:fld id="{6B8AA6A2-C940-BD47-95CC-5C13607C38DC}" type="slidenum">
              <a:rPr lang="en-US" smtClean="0"/>
              <a:t>11</a:t>
            </a:fld>
            <a:endParaRPr lang="en-US"/>
          </a:p>
        </p:txBody>
      </p:sp>
    </p:spTree>
    <p:extLst>
      <p:ext uri="{BB962C8B-B14F-4D97-AF65-F5344CB8AC3E}">
        <p14:creationId xmlns:p14="http://schemas.microsoft.com/office/powerpoint/2010/main" val="152935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t>
            </a:r>
          </a:p>
          <a:p>
            <a:r>
              <a:rPr lang="en-US"/>
              <a:t>Identify where ePHI resides and limiting access</a:t>
            </a:r>
          </a:p>
          <a:p>
            <a:r>
              <a:rPr lang="en-US" err="1"/>
              <a:t>Wifi</a:t>
            </a:r>
            <a:r>
              <a:rPr lang="en-US"/>
              <a:t> toaster</a:t>
            </a:r>
          </a:p>
        </p:txBody>
      </p:sp>
      <p:sp>
        <p:nvSpPr>
          <p:cNvPr id="4" name="Slide Number Placeholder 3"/>
          <p:cNvSpPr>
            <a:spLocks noGrp="1"/>
          </p:cNvSpPr>
          <p:nvPr>
            <p:ph type="sldNum" sz="quarter" idx="5"/>
          </p:nvPr>
        </p:nvSpPr>
        <p:spPr/>
        <p:txBody>
          <a:bodyPr/>
          <a:lstStyle/>
          <a:p>
            <a:fld id="{6B8AA6A2-C940-BD47-95CC-5C13607C38DC}" type="slidenum">
              <a:rPr lang="en-US" smtClean="0"/>
              <a:t>12</a:t>
            </a:fld>
            <a:endParaRPr lang="en-US"/>
          </a:p>
        </p:txBody>
      </p:sp>
    </p:spTree>
    <p:extLst>
      <p:ext uri="{BB962C8B-B14F-4D97-AF65-F5344CB8AC3E}">
        <p14:creationId xmlns:p14="http://schemas.microsoft.com/office/powerpoint/2010/main" val="183856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5CE0-2A35-0703-F7BD-D9FA161F9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C3EC-BCB2-2A6E-A1CD-EC1A5824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5DCC3-3BC3-401C-53EC-EFE657E6FD9D}"/>
              </a:ext>
            </a:extLst>
          </p:cNvPr>
          <p:cNvSpPr>
            <a:spLocks noGrp="1"/>
          </p:cNvSpPr>
          <p:nvPr>
            <p:ph type="body" idx="1"/>
          </p:nvPr>
        </p:nvSpPr>
        <p:spPr/>
        <p:txBody>
          <a:bodyPr/>
          <a:lstStyle/>
          <a:p>
            <a:r>
              <a:rPr lang="en-US"/>
              <a:t>James</a:t>
            </a:r>
          </a:p>
        </p:txBody>
      </p:sp>
      <p:sp>
        <p:nvSpPr>
          <p:cNvPr id="4" name="Slide Number Placeholder 3">
            <a:extLst>
              <a:ext uri="{FF2B5EF4-FFF2-40B4-BE49-F238E27FC236}">
                <a16:creationId xmlns:a16="http://schemas.microsoft.com/office/drawing/2014/main" id="{0C998CBF-70F2-55F7-B3B1-E1E820FB81C2}"/>
              </a:ext>
            </a:extLst>
          </p:cNvPr>
          <p:cNvSpPr>
            <a:spLocks noGrp="1"/>
          </p:cNvSpPr>
          <p:nvPr>
            <p:ph type="sldNum" sz="quarter" idx="5"/>
          </p:nvPr>
        </p:nvSpPr>
        <p:spPr/>
        <p:txBody>
          <a:bodyPr/>
          <a:lstStyle/>
          <a:p>
            <a:fld id="{6B8AA6A2-C940-BD47-95CC-5C13607C38DC}" type="slidenum">
              <a:rPr lang="en-US" smtClean="0"/>
              <a:t>13</a:t>
            </a:fld>
            <a:endParaRPr lang="en-US"/>
          </a:p>
        </p:txBody>
      </p:sp>
    </p:spTree>
    <p:extLst>
      <p:ext uri="{BB962C8B-B14F-4D97-AF65-F5344CB8AC3E}">
        <p14:creationId xmlns:p14="http://schemas.microsoft.com/office/powerpoint/2010/main" val="140496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 &amp; S</a:t>
            </a:r>
          </a:p>
          <a:p>
            <a:r>
              <a:rPr lang="en-US"/>
              <a:t>False Claims Act</a:t>
            </a:r>
          </a:p>
        </p:txBody>
      </p:sp>
      <p:sp>
        <p:nvSpPr>
          <p:cNvPr id="4" name="Slide Number Placeholder 3"/>
          <p:cNvSpPr>
            <a:spLocks noGrp="1"/>
          </p:cNvSpPr>
          <p:nvPr>
            <p:ph type="sldNum" sz="quarter" idx="5"/>
          </p:nvPr>
        </p:nvSpPr>
        <p:spPr/>
        <p:txBody>
          <a:bodyPr/>
          <a:lstStyle/>
          <a:p>
            <a:fld id="{6B8AA6A2-C940-BD47-95CC-5C13607C38DC}" type="slidenum">
              <a:rPr lang="en-US" smtClean="0"/>
              <a:t>14</a:t>
            </a:fld>
            <a:endParaRPr lang="en-US"/>
          </a:p>
        </p:txBody>
      </p:sp>
    </p:spTree>
    <p:extLst>
      <p:ext uri="{BB962C8B-B14F-4D97-AF65-F5344CB8AC3E}">
        <p14:creationId xmlns:p14="http://schemas.microsoft.com/office/powerpoint/2010/main" val="345869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rPr>
              <a:t>What is the intent , not solving everything, here's what's coming</a:t>
            </a:r>
          </a:p>
          <a:p>
            <a:r>
              <a:rPr lang="en-US" sz="1800">
                <a:latin typeface="Calibri" panose="020F0502020204030204" pitchFamily="34" charset="0"/>
              </a:rPr>
              <a:t>How do we message this to our clients</a:t>
            </a:r>
          </a:p>
          <a:p>
            <a:r>
              <a:rPr lang="en-US" sz="1800">
                <a:latin typeface="Calibri" panose="020F0502020204030204" pitchFamily="34" charset="0"/>
              </a:rPr>
              <a:t>How do we deliver it so we can support our clients</a:t>
            </a:r>
          </a:p>
          <a:p>
            <a:r>
              <a:rPr lang="en-US" sz="1800">
                <a:latin typeface="Calibri" panose="020F0502020204030204" pitchFamily="34" charset="0"/>
              </a:rPr>
              <a:t> </a:t>
            </a:r>
          </a:p>
          <a:p>
            <a:r>
              <a:rPr lang="en-US" sz="1800">
                <a:latin typeface="Calibri" panose="020F0502020204030204" pitchFamily="34" charset="0"/>
              </a:rPr>
              <a:t>Intent is awareness, educate that changes are coming</a:t>
            </a:r>
          </a:p>
          <a:p>
            <a:r>
              <a:rPr lang="en-US" sz="1800">
                <a:latin typeface="Calibri" panose="020F0502020204030204" pitchFamily="34" charset="0"/>
              </a:rPr>
              <a:t>We want the internal team to noodling on how they should solve it</a:t>
            </a:r>
          </a:p>
          <a:p>
            <a:endParaRPr lang="en-US"/>
          </a:p>
        </p:txBody>
      </p:sp>
      <p:sp>
        <p:nvSpPr>
          <p:cNvPr id="4" name="Slide Number Placeholder 3"/>
          <p:cNvSpPr>
            <a:spLocks noGrp="1"/>
          </p:cNvSpPr>
          <p:nvPr>
            <p:ph type="sldNum" sz="quarter" idx="5"/>
          </p:nvPr>
        </p:nvSpPr>
        <p:spPr/>
        <p:txBody>
          <a:bodyPr/>
          <a:lstStyle/>
          <a:p>
            <a:fld id="{6B8AA6A2-C940-BD47-95CC-5C13607C38DC}" type="slidenum">
              <a:rPr lang="en-US" smtClean="0"/>
              <a:t>3</a:t>
            </a:fld>
            <a:endParaRPr lang="en-US"/>
          </a:p>
        </p:txBody>
      </p:sp>
    </p:spTree>
    <p:extLst>
      <p:ext uri="{BB962C8B-B14F-4D97-AF65-F5344CB8AC3E}">
        <p14:creationId xmlns:p14="http://schemas.microsoft.com/office/powerpoint/2010/main" val="125439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t>
            </a:r>
          </a:p>
          <a:p>
            <a:endParaRPr lang="en-US"/>
          </a:p>
          <a:p>
            <a:r>
              <a:rPr lang="en-US"/>
              <a:t>The Health Insurance Portability and Accountability Act (HIPAA) of 1996 is a significant U.S. law designed to protect sensitive patient health information. Here are the key points:</a:t>
            </a:r>
          </a:p>
          <a:p>
            <a:endParaRPr lang="en-US"/>
          </a:p>
          <a:p>
            <a:r>
              <a:rPr lang="en-US"/>
              <a:t>Privacy Rule: Establishes national standards to protect individuals' medical records and other personal health information. It applies to health plans, healthcare clearinghouses, and healthcare providers that conduct certain healthcare transactions electronically1.</a:t>
            </a:r>
          </a:p>
          <a:p>
            <a:endParaRPr lang="en-US"/>
          </a:p>
          <a:p>
            <a:r>
              <a:rPr lang="en-US"/>
              <a:t>Security Rule: Sets standards for the protection of electronic protected health information (ePHI) to ensure its confidentiality, integrity, and availability2.</a:t>
            </a:r>
          </a:p>
          <a:p>
            <a:endParaRPr lang="en-US"/>
          </a:p>
          <a:p>
            <a:r>
              <a:rPr lang="en-US"/>
              <a:t>Breach Notification Rule: Requires covered entities and their business associates to provide notification following a breach of unsecured protected health information2.</a:t>
            </a:r>
          </a:p>
          <a:p>
            <a:endParaRPr lang="en-US"/>
          </a:p>
          <a:p>
            <a:r>
              <a:rPr lang="en-US"/>
              <a:t>Enforcement Rule: Provides standards for the enforcement of all the Administrative Simplification Rules, including the imposition of civil money penalties for violations2.</a:t>
            </a:r>
          </a:p>
          <a:p>
            <a:endParaRPr lang="en-US"/>
          </a:p>
          <a:p>
            <a:r>
              <a:rPr lang="en-US"/>
              <a:t>HIPAA aims to balance the need for health information to flow freely for healthcare purposes while protecting individuals' privacy rights.</a:t>
            </a:r>
          </a:p>
        </p:txBody>
      </p:sp>
      <p:sp>
        <p:nvSpPr>
          <p:cNvPr id="4" name="Slide Number Placeholder 3"/>
          <p:cNvSpPr>
            <a:spLocks noGrp="1"/>
          </p:cNvSpPr>
          <p:nvPr>
            <p:ph type="sldNum" sz="quarter" idx="5"/>
          </p:nvPr>
        </p:nvSpPr>
        <p:spPr/>
        <p:txBody>
          <a:bodyPr/>
          <a:lstStyle/>
          <a:p>
            <a:fld id="{6B8AA6A2-C940-BD47-95CC-5C13607C38DC}" type="slidenum">
              <a:rPr lang="en-US" smtClean="0"/>
              <a:t>4</a:t>
            </a:fld>
            <a:endParaRPr lang="en-US"/>
          </a:p>
        </p:txBody>
      </p:sp>
    </p:spTree>
    <p:extLst>
      <p:ext uri="{BB962C8B-B14F-4D97-AF65-F5344CB8AC3E}">
        <p14:creationId xmlns:p14="http://schemas.microsoft.com/office/powerpoint/2010/main" val="136449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James</a:t>
            </a:r>
          </a:p>
        </p:txBody>
      </p:sp>
      <p:sp>
        <p:nvSpPr>
          <p:cNvPr id="4" name="Slide Number Placeholder 3"/>
          <p:cNvSpPr>
            <a:spLocks noGrp="1"/>
          </p:cNvSpPr>
          <p:nvPr>
            <p:ph type="sldNum" sz="quarter" idx="5"/>
          </p:nvPr>
        </p:nvSpPr>
        <p:spPr/>
        <p:txBody>
          <a:bodyPr/>
          <a:lstStyle/>
          <a:p>
            <a:fld id="{6B8AA6A2-C940-BD47-95CC-5C13607C38DC}" type="slidenum">
              <a:rPr lang="en-US" smtClean="0"/>
              <a:t>5</a:t>
            </a:fld>
            <a:endParaRPr lang="en-US"/>
          </a:p>
        </p:txBody>
      </p:sp>
    </p:spTree>
    <p:extLst>
      <p:ext uri="{BB962C8B-B14F-4D97-AF65-F5344CB8AC3E}">
        <p14:creationId xmlns:p14="http://schemas.microsoft.com/office/powerpoint/2010/main" val="386111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FDAF-44EE-CABA-9035-808444912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E0054-19F4-93E1-AA8D-B5786C640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5D826-9C42-D821-8572-C7FF2D2F5B84}"/>
              </a:ext>
            </a:extLst>
          </p:cNvPr>
          <p:cNvSpPr>
            <a:spLocks noGrp="1"/>
          </p:cNvSpPr>
          <p:nvPr>
            <p:ph type="body" idx="1"/>
          </p:nvPr>
        </p:nvSpPr>
        <p:spPr/>
        <p:txBody>
          <a:bodyPr/>
          <a:lstStyle/>
          <a:p>
            <a:r>
              <a:rPr lang="en-US"/>
              <a:t>James</a:t>
            </a:r>
          </a:p>
        </p:txBody>
      </p:sp>
      <p:sp>
        <p:nvSpPr>
          <p:cNvPr id="4" name="Slide Number Placeholder 3">
            <a:extLst>
              <a:ext uri="{FF2B5EF4-FFF2-40B4-BE49-F238E27FC236}">
                <a16:creationId xmlns:a16="http://schemas.microsoft.com/office/drawing/2014/main" id="{A84A0B77-C407-5E16-E0CB-D6ACCC66899C}"/>
              </a:ext>
            </a:extLst>
          </p:cNvPr>
          <p:cNvSpPr>
            <a:spLocks noGrp="1"/>
          </p:cNvSpPr>
          <p:nvPr>
            <p:ph type="sldNum" sz="quarter" idx="5"/>
          </p:nvPr>
        </p:nvSpPr>
        <p:spPr/>
        <p:txBody>
          <a:bodyPr/>
          <a:lstStyle/>
          <a:p>
            <a:fld id="{6B8AA6A2-C940-BD47-95CC-5C13607C38DC}" type="slidenum">
              <a:rPr lang="en-US" smtClean="0"/>
              <a:t>6</a:t>
            </a:fld>
            <a:endParaRPr lang="en-US"/>
          </a:p>
        </p:txBody>
      </p:sp>
    </p:spTree>
    <p:extLst>
      <p:ext uri="{BB962C8B-B14F-4D97-AF65-F5344CB8AC3E}">
        <p14:creationId xmlns:p14="http://schemas.microsoft.com/office/powerpoint/2010/main" val="181484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t>
            </a:r>
          </a:p>
          <a:p>
            <a:r>
              <a:rPr lang="en-US"/>
              <a:t>Retention</a:t>
            </a:r>
          </a:p>
        </p:txBody>
      </p:sp>
      <p:sp>
        <p:nvSpPr>
          <p:cNvPr id="4" name="Slide Number Placeholder 3"/>
          <p:cNvSpPr>
            <a:spLocks noGrp="1"/>
          </p:cNvSpPr>
          <p:nvPr>
            <p:ph type="sldNum" sz="quarter" idx="5"/>
          </p:nvPr>
        </p:nvSpPr>
        <p:spPr/>
        <p:txBody>
          <a:bodyPr/>
          <a:lstStyle/>
          <a:p>
            <a:fld id="{6B8AA6A2-C940-BD47-95CC-5C13607C38DC}" type="slidenum">
              <a:rPr lang="en-US" smtClean="0"/>
              <a:t>7</a:t>
            </a:fld>
            <a:endParaRPr lang="en-US"/>
          </a:p>
        </p:txBody>
      </p:sp>
    </p:spTree>
    <p:extLst>
      <p:ext uri="{BB962C8B-B14F-4D97-AF65-F5344CB8AC3E}">
        <p14:creationId xmlns:p14="http://schemas.microsoft.com/office/powerpoint/2010/main" val="213514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t>
            </a:r>
          </a:p>
        </p:txBody>
      </p:sp>
      <p:sp>
        <p:nvSpPr>
          <p:cNvPr id="4" name="Slide Number Placeholder 3"/>
          <p:cNvSpPr>
            <a:spLocks noGrp="1"/>
          </p:cNvSpPr>
          <p:nvPr>
            <p:ph type="sldNum" sz="quarter" idx="5"/>
          </p:nvPr>
        </p:nvSpPr>
        <p:spPr/>
        <p:txBody>
          <a:bodyPr/>
          <a:lstStyle/>
          <a:p>
            <a:fld id="{6B8AA6A2-C940-BD47-95CC-5C13607C38DC}" type="slidenum">
              <a:rPr lang="en-US" smtClean="0"/>
              <a:t>8</a:t>
            </a:fld>
            <a:endParaRPr lang="en-US"/>
          </a:p>
        </p:txBody>
      </p:sp>
    </p:spTree>
    <p:extLst>
      <p:ext uri="{BB962C8B-B14F-4D97-AF65-F5344CB8AC3E}">
        <p14:creationId xmlns:p14="http://schemas.microsoft.com/office/powerpoint/2010/main" val="7484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James</a:t>
            </a:r>
          </a:p>
        </p:txBody>
      </p:sp>
      <p:sp>
        <p:nvSpPr>
          <p:cNvPr id="4" name="Slide Number Placeholder 3"/>
          <p:cNvSpPr>
            <a:spLocks noGrp="1"/>
          </p:cNvSpPr>
          <p:nvPr>
            <p:ph type="sldNum" sz="quarter" idx="5"/>
          </p:nvPr>
        </p:nvSpPr>
        <p:spPr/>
        <p:txBody>
          <a:bodyPr/>
          <a:lstStyle/>
          <a:p>
            <a:fld id="{6B8AA6A2-C940-BD47-95CC-5C13607C38DC}" type="slidenum">
              <a:rPr lang="en-US" smtClean="0"/>
              <a:t>9</a:t>
            </a:fld>
            <a:endParaRPr lang="en-US"/>
          </a:p>
        </p:txBody>
      </p:sp>
    </p:spTree>
    <p:extLst>
      <p:ext uri="{BB962C8B-B14F-4D97-AF65-F5344CB8AC3E}">
        <p14:creationId xmlns:p14="http://schemas.microsoft.com/office/powerpoint/2010/main" val="207244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James</a:t>
            </a:r>
          </a:p>
          <a:p>
            <a:r>
              <a:rPr lang="en-US"/>
              <a:t>Written assessment containing the below among other items:</a:t>
            </a:r>
          </a:p>
          <a:p>
            <a:r>
              <a:rPr lang="en-US"/>
              <a:t>Review of technology asset inventory and network map</a:t>
            </a:r>
          </a:p>
          <a:p>
            <a:r>
              <a:rPr lang="en-US"/>
              <a:t>Identification of all reasonably anticipated threats</a:t>
            </a:r>
          </a:p>
          <a:p>
            <a:r>
              <a:rPr lang="en-US"/>
              <a:t>Potential vulnerabilities</a:t>
            </a:r>
          </a:p>
          <a:p>
            <a:r>
              <a:rPr lang="en-US"/>
              <a:t>Assessment of risk level for each threat identified</a:t>
            </a:r>
          </a:p>
          <a:p>
            <a:endParaRPr lang="en-US"/>
          </a:p>
        </p:txBody>
      </p:sp>
      <p:sp>
        <p:nvSpPr>
          <p:cNvPr id="4" name="Slide Number Placeholder 3"/>
          <p:cNvSpPr>
            <a:spLocks noGrp="1"/>
          </p:cNvSpPr>
          <p:nvPr>
            <p:ph type="sldNum" sz="quarter" idx="5"/>
          </p:nvPr>
        </p:nvSpPr>
        <p:spPr/>
        <p:txBody>
          <a:bodyPr/>
          <a:lstStyle/>
          <a:p>
            <a:fld id="{6B8AA6A2-C940-BD47-95CC-5C13607C38DC}" type="slidenum">
              <a:rPr lang="en-US" smtClean="0"/>
              <a:t>10</a:t>
            </a:fld>
            <a:endParaRPr lang="en-US"/>
          </a:p>
        </p:txBody>
      </p:sp>
    </p:spTree>
    <p:extLst>
      <p:ext uri="{BB962C8B-B14F-4D97-AF65-F5344CB8AC3E}">
        <p14:creationId xmlns:p14="http://schemas.microsoft.com/office/powerpoint/2010/main" val="2725009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2347657-6957-170F-7B06-A9A9431C5B6F}"/>
              </a:ext>
            </a:extLst>
          </p:cNvPr>
          <p:cNvSpPr>
            <a:spLocks noGrp="1"/>
          </p:cNvSpPr>
          <p:nvPr>
            <p:ph sz="quarter" idx="10"/>
          </p:nvPr>
        </p:nvSpPr>
        <p:spPr>
          <a:xfrm>
            <a:off x="604766" y="2523079"/>
            <a:ext cx="5555204" cy="1634281"/>
          </a:xfrm>
        </p:spPr>
        <p:txBody>
          <a:bodyPr>
            <a:normAutofit/>
          </a:bodyPr>
          <a:lstStyle>
            <a:lvl1pPr marL="0" indent="0">
              <a:buNone/>
              <a:defRPr sz="3200" b="1">
                <a:solidFill>
                  <a:schemeClr val="bg1"/>
                </a:solidFill>
                <a:latin typeface="Montserra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br>
              <a:rPr lang="en-US"/>
            </a:br>
            <a:endParaRPr lang="en-US"/>
          </a:p>
        </p:txBody>
      </p:sp>
    </p:spTree>
    <p:extLst>
      <p:ext uri="{BB962C8B-B14F-4D97-AF65-F5344CB8AC3E}">
        <p14:creationId xmlns:p14="http://schemas.microsoft.com/office/powerpoint/2010/main" val="4030278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8215-65CF-18C0-1FBD-7EA23E57365B}"/>
              </a:ext>
            </a:extLst>
          </p:cNvPr>
          <p:cNvSpPr>
            <a:spLocks noGrp="1"/>
          </p:cNvSpPr>
          <p:nvPr>
            <p:ph type="title"/>
          </p:nvPr>
        </p:nvSpPr>
        <p:spPr>
          <a:xfrm>
            <a:off x="976852" y="2766218"/>
            <a:ext cx="10238295" cy="1325563"/>
          </a:xfrm>
        </p:spPr>
        <p:txBody>
          <a:bodyPr>
            <a:normAutofit/>
          </a:bodyPr>
          <a:lstStyle>
            <a:lvl1pPr>
              <a:defRPr sz="4400" b="0">
                <a:solidFill>
                  <a:schemeClr val="bg1"/>
                </a:solidFill>
                <a:latin typeface="Montserrat" pitchFamily="2" charset="77"/>
              </a:defRPr>
            </a:lvl1pPr>
          </a:lstStyle>
          <a:p>
            <a:r>
              <a:rPr lang="en-US"/>
              <a:t>Click to edit Master title style</a:t>
            </a:r>
          </a:p>
        </p:txBody>
      </p:sp>
      <p:sp>
        <p:nvSpPr>
          <p:cNvPr id="3" name="Slide Number Placeholder 3">
            <a:extLst>
              <a:ext uri="{FF2B5EF4-FFF2-40B4-BE49-F238E27FC236}">
                <a16:creationId xmlns:a16="http://schemas.microsoft.com/office/drawing/2014/main" id="{6E040DD6-15F1-60AE-FD0F-711E09AE5475}"/>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pic>
        <p:nvPicPr>
          <p:cNvPr id="5" name="Picture 4" descr="A close up of a logo&#10;&#10;AI-generated content may be incorrect.">
            <a:extLst>
              <a:ext uri="{FF2B5EF4-FFF2-40B4-BE49-F238E27FC236}">
                <a16:creationId xmlns:a16="http://schemas.microsoft.com/office/drawing/2014/main" id="{9BFFA564-2DA5-3DF8-F4E9-43E946A2CAE4}"/>
              </a:ext>
            </a:extLst>
          </p:cNvPr>
          <p:cNvPicPr>
            <a:picLocks noChangeAspect="1"/>
          </p:cNvPicPr>
          <p:nvPr userDrawn="1"/>
        </p:nvPicPr>
        <p:blipFill>
          <a:blip r:embed="rId2"/>
          <a:stretch>
            <a:fillRect/>
          </a:stretch>
        </p:blipFill>
        <p:spPr>
          <a:xfrm>
            <a:off x="10206237" y="6186578"/>
            <a:ext cx="1744843" cy="418035"/>
          </a:xfrm>
          <a:prstGeom prst="rect">
            <a:avLst/>
          </a:prstGeom>
        </p:spPr>
      </p:pic>
    </p:spTree>
    <p:extLst>
      <p:ext uri="{BB962C8B-B14F-4D97-AF65-F5344CB8AC3E}">
        <p14:creationId xmlns:p14="http://schemas.microsoft.com/office/powerpoint/2010/main" val="3306460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52D1-DA27-BD82-B717-56E634DF277B}"/>
              </a:ext>
            </a:extLst>
          </p:cNvPr>
          <p:cNvSpPr>
            <a:spLocks noGrp="1"/>
          </p:cNvSpPr>
          <p:nvPr>
            <p:ph type="title"/>
          </p:nvPr>
        </p:nvSpPr>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F3B9AC8-15BB-16F6-00B7-3F589BF90AC4}"/>
              </a:ext>
            </a:extLst>
          </p:cNvPr>
          <p:cNvSpPr>
            <a:spLocks noGrp="1"/>
          </p:cNvSpPr>
          <p:nvPr>
            <p:ph idx="1"/>
          </p:nvPr>
        </p:nvSpPr>
        <p:spPr>
          <a:xfrm>
            <a:off x="838200" y="1799408"/>
            <a:ext cx="10515600" cy="4351338"/>
          </a:xfrm>
        </p:spPr>
        <p:txBody>
          <a:bodyPr>
            <a:normAutofit/>
          </a:bodyPr>
          <a:lstStyle>
            <a:lvl1pPr marL="0" indent="0">
              <a:buNone/>
              <a:defRPr sz="1400">
                <a:solidFill>
                  <a:srgbClr val="000000"/>
                </a:solidFill>
                <a:latin typeface="Montserrat" pitchFamily="2" charset="77"/>
              </a:defRPr>
            </a:lvl1pPr>
            <a:lvl2pPr marL="457200" indent="0">
              <a:buNone/>
              <a:defRPr sz="1400">
                <a:solidFill>
                  <a:srgbClr val="000000"/>
                </a:solidFill>
                <a:latin typeface="Montserrat" pitchFamily="2" charset="77"/>
              </a:defRPr>
            </a:lvl2pPr>
            <a:lvl3pPr marL="914400" indent="0">
              <a:buNone/>
              <a:defRPr sz="1400">
                <a:solidFill>
                  <a:srgbClr val="000000"/>
                </a:solidFill>
                <a:latin typeface="Montserrat" pitchFamily="2" charset="77"/>
              </a:defRPr>
            </a:lvl3pPr>
            <a:lvl4pPr marL="1371600" indent="0">
              <a:buNone/>
              <a:defRPr sz="1400">
                <a:solidFill>
                  <a:srgbClr val="000000"/>
                </a:solidFill>
                <a:latin typeface="Montserrat" pitchFamily="2" charset="77"/>
              </a:defRPr>
            </a:lvl4pPr>
            <a:lvl5pPr marL="1828800" indent="0">
              <a:buNone/>
              <a:defRPr sz="1400">
                <a:solidFill>
                  <a:srgbClr val="000000"/>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EA44D13-7EE9-99D3-1CFF-90FE09D298E4}"/>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40178319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216" userDrawn="1">
          <p15:clr>
            <a:srgbClr val="FBAE40"/>
          </p15:clr>
        </p15:guide>
        <p15:guide id="5" orient="horz" pos="11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A341-7989-A1E6-5239-52015546746B}"/>
              </a:ext>
            </a:extLst>
          </p:cNvPr>
          <p:cNvSpPr>
            <a:spLocks noGrp="1"/>
          </p:cNvSpPr>
          <p:nvPr>
            <p:ph type="title"/>
          </p:nvPr>
        </p:nvSpPr>
        <p:spPr>
          <a:xfrm>
            <a:off x="838200" y="342899"/>
            <a:ext cx="7451016" cy="1366325"/>
          </a:xfrm>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C3F5CEE2-4785-A76C-9022-65F7085B5431}"/>
              </a:ext>
            </a:extLst>
          </p:cNvPr>
          <p:cNvSpPr>
            <a:spLocks noGrp="1"/>
          </p:cNvSpPr>
          <p:nvPr>
            <p:ph type="body" idx="1"/>
          </p:nvPr>
        </p:nvSpPr>
        <p:spPr>
          <a:xfrm>
            <a:off x="838200" y="1790700"/>
            <a:ext cx="7823878" cy="537328"/>
          </a:xfrm>
        </p:spPr>
        <p:txBody>
          <a:bodyPr>
            <a:normAutofit/>
          </a:bodyPr>
          <a:lstStyle>
            <a:lvl1pPr marL="0" indent="0">
              <a:buNone/>
              <a:defRPr sz="1400">
                <a:solidFill>
                  <a:schemeClr val="tx1">
                    <a:tint val="82000"/>
                  </a:schemeClr>
                </a:solidFill>
                <a:latin typeface="Montserrat" pitchFamily="2" charset="77"/>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E353F0C7-994F-C0DE-21FD-101E4903A7C7}"/>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1685362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216" userDrawn="1">
          <p15:clr>
            <a:srgbClr val="FBAE40"/>
          </p15:clr>
        </p15:guide>
        <p15:guide id="5" orient="horz" pos="11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CFD1-66FC-27C2-6687-876E080DCBD7}"/>
              </a:ext>
            </a:extLst>
          </p:cNvPr>
          <p:cNvSpPr>
            <a:spLocks noGrp="1"/>
          </p:cNvSpPr>
          <p:nvPr>
            <p:ph type="title"/>
          </p:nvPr>
        </p:nvSpPr>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B73873E4-7C83-6266-6D47-5BCCBF6D4E92}"/>
              </a:ext>
            </a:extLst>
          </p:cNvPr>
          <p:cNvSpPr>
            <a:spLocks noGrp="1"/>
          </p:cNvSpPr>
          <p:nvPr>
            <p:ph sz="half" idx="1"/>
          </p:nvPr>
        </p:nvSpPr>
        <p:spPr>
          <a:xfrm>
            <a:off x="838200" y="1790700"/>
            <a:ext cx="10515600" cy="4351338"/>
          </a:xfrm>
        </p:spPr>
        <p:txBody>
          <a:bodyPr>
            <a:normAutofit/>
          </a:bodyPr>
          <a:lstStyle>
            <a:lvl1pPr marL="0" indent="0">
              <a:buNone/>
              <a:defRPr sz="1400">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B733535-B546-F96B-61A4-65DB113E56C4}"/>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8756901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216" userDrawn="1">
          <p15:clr>
            <a:srgbClr val="FBAE40"/>
          </p15:clr>
        </p15:guide>
        <p15:guide id="5"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7FAC-C31C-0F70-03A6-7C77C3011F94}"/>
              </a:ext>
            </a:extLst>
          </p:cNvPr>
          <p:cNvSpPr>
            <a:spLocks noGrp="1"/>
          </p:cNvSpPr>
          <p:nvPr>
            <p:ph type="title"/>
          </p:nvPr>
        </p:nvSpPr>
        <p:spPr>
          <a:xfrm>
            <a:off x="838200" y="342900"/>
            <a:ext cx="10515600" cy="1325563"/>
          </a:xfrm>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7CE1EE07-0FB5-9F09-6DFA-9D3F34AAA50A}"/>
              </a:ext>
            </a:extLst>
          </p:cNvPr>
          <p:cNvSpPr>
            <a:spLocks noGrp="1"/>
          </p:cNvSpPr>
          <p:nvPr>
            <p:ph type="body" idx="1"/>
          </p:nvPr>
        </p:nvSpPr>
        <p:spPr>
          <a:xfrm>
            <a:off x="838200" y="1800943"/>
            <a:ext cx="10515600" cy="3375968"/>
          </a:xfrm>
        </p:spPr>
        <p:txBody>
          <a:bodyPr anchor="t">
            <a:normAutofit/>
          </a:bodyPr>
          <a:lstStyle>
            <a:lvl1pPr marL="0" indent="0">
              <a:buNone/>
              <a:defRPr sz="1400" b="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lide Number Placeholder 3">
            <a:extLst>
              <a:ext uri="{FF2B5EF4-FFF2-40B4-BE49-F238E27FC236}">
                <a16:creationId xmlns:a16="http://schemas.microsoft.com/office/drawing/2014/main" id="{F8151430-0D5C-6D0D-F38B-F5AFB32486DF}"/>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6541597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16" userDrawn="1">
          <p15:clr>
            <a:srgbClr val="FBAE40"/>
          </p15:clr>
        </p15:guide>
        <p15:guide id="4" pos="528" userDrawn="1">
          <p15:clr>
            <a:srgbClr val="FBAE40"/>
          </p15:clr>
        </p15:guide>
        <p15:guide id="5" orient="horz" pos="1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5360-78A4-2D1E-B444-F0E0812B7E0E}"/>
              </a:ext>
            </a:extLst>
          </p:cNvPr>
          <p:cNvSpPr>
            <a:spLocks noGrp="1"/>
          </p:cNvSpPr>
          <p:nvPr>
            <p:ph type="title"/>
          </p:nvPr>
        </p:nvSpPr>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Slide Number Placeholder 3">
            <a:extLst>
              <a:ext uri="{FF2B5EF4-FFF2-40B4-BE49-F238E27FC236}">
                <a16:creationId xmlns:a16="http://schemas.microsoft.com/office/drawing/2014/main" id="{518F42F7-1077-5BF6-13E8-4AA181D47015}"/>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
        <p:nvSpPr>
          <p:cNvPr id="4" name="Text Placeholder 2">
            <a:extLst>
              <a:ext uri="{FF2B5EF4-FFF2-40B4-BE49-F238E27FC236}">
                <a16:creationId xmlns:a16="http://schemas.microsoft.com/office/drawing/2014/main" id="{7BD26887-B1FE-D9F0-3B0F-510B641A74D7}"/>
              </a:ext>
            </a:extLst>
          </p:cNvPr>
          <p:cNvSpPr>
            <a:spLocks noGrp="1"/>
          </p:cNvSpPr>
          <p:nvPr>
            <p:ph type="body" idx="1"/>
          </p:nvPr>
        </p:nvSpPr>
        <p:spPr>
          <a:xfrm>
            <a:off x="838200" y="1800943"/>
            <a:ext cx="10515600" cy="3375968"/>
          </a:xfrm>
        </p:spPr>
        <p:txBody>
          <a:bodyPr anchor="t">
            <a:normAutofit/>
          </a:bodyPr>
          <a:lstStyle>
            <a:lvl1pPr marL="0" indent="0">
              <a:buNone/>
              <a:defRPr sz="1400" b="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03925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16" userDrawn="1">
          <p15:clr>
            <a:srgbClr val="FBAE40"/>
          </p15:clr>
        </p15:guide>
        <p15:guide id="4" pos="528" userDrawn="1">
          <p15:clr>
            <a:srgbClr val="FBAE40"/>
          </p15:clr>
        </p15:guide>
        <p15:guide id="5" orient="horz" pos="11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10909-17F6-373E-7963-7D9A110CCBFF}"/>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
        <p:nvSpPr>
          <p:cNvPr id="5" name="Title 1">
            <a:extLst>
              <a:ext uri="{FF2B5EF4-FFF2-40B4-BE49-F238E27FC236}">
                <a16:creationId xmlns:a16="http://schemas.microsoft.com/office/drawing/2014/main" id="{6F987F24-5BEA-0B80-CFEA-6E6B9F78AB0E}"/>
              </a:ext>
            </a:extLst>
          </p:cNvPr>
          <p:cNvSpPr>
            <a:spLocks noGrp="1"/>
          </p:cNvSpPr>
          <p:nvPr>
            <p:ph type="title"/>
          </p:nvPr>
        </p:nvSpPr>
        <p:spPr>
          <a:xfrm>
            <a:off x="838200" y="365125"/>
            <a:ext cx="10515600" cy="1325563"/>
          </a:xfrm>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27610FF8-9C14-437A-02E3-9352F11D77F8}"/>
              </a:ext>
            </a:extLst>
          </p:cNvPr>
          <p:cNvSpPr>
            <a:spLocks noGrp="1"/>
          </p:cNvSpPr>
          <p:nvPr>
            <p:ph idx="1"/>
          </p:nvPr>
        </p:nvSpPr>
        <p:spPr>
          <a:xfrm>
            <a:off x="838200" y="1790700"/>
            <a:ext cx="10515600" cy="4351338"/>
          </a:xfrm>
        </p:spPr>
        <p:txBody>
          <a:bodyPr>
            <a:normAutofit/>
          </a:bodyPr>
          <a:lstStyle>
            <a:lvl1pPr marL="0" indent="0">
              <a:buNone/>
              <a:defRPr sz="1400">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8888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216" userDrawn="1">
          <p15:clr>
            <a:srgbClr val="FBAE40"/>
          </p15:clr>
        </p15:guide>
        <p15:guide id="5" orient="horz" pos="11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710D-236C-6E2A-8DAB-8083504C05AE}"/>
              </a:ext>
            </a:extLst>
          </p:cNvPr>
          <p:cNvSpPr>
            <a:spLocks noGrp="1"/>
          </p:cNvSpPr>
          <p:nvPr>
            <p:ph type="title"/>
          </p:nvPr>
        </p:nvSpPr>
        <p:spPr>
          <a:xfrm>
            <a:off x="838200" y="350069"/>
            <a:ext cx="9747738" cy="1323985"/>
          </a:xfrm>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4" name="Text Placeholder 3">
            <a:extLst>
              <a:ext uri="{FF2B5EF4-FFF2-40B4-BE49-F238E27FC236}">
                <a16:creationId xmlns:a16="http://schemas.microsoft.com/office/drawing/2014/main" id="{96EEF639-6AC6-38BC-7388-D1E64A4614C1}"/>
              </a:ext>
            </a:extLst>
          </p:cNvPr>
          <p:cNvSpPr>
            <a:spLocks noGrp="1"/>
          </p:cNvSpPr>
          <p:nvPr>
            <p:ph type="body" sz="half" idx="2"/>
          </p:nvPr>
        </p:nvSpPr>
        <p:spPr>
          <a:xfrm>
            <a:off x="838200" y="1790700"/>
            <a:ext cx="9747738" cy="4138832"/>
          </a:xfrm>
        </p:spPr>
        <p:txBody>
          <a:bodyPr>
            <a:normAutofit/>
          </a:bodyPr>
          <a:lstStyle>
            <a:lvl1pPr marL="0" indent="0">
              <a:buNone/>
              <a:defRPr sz="14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3">
            <a:extLst>
              <a:ext uri="{FF2B5EF4-FFF2-40B4-BE49-F238E27FC236}">
                <a16:creationId xmlns:a16="http://schemas.microsoft.com/office/drawing/2014/main" id="{9DD1251E-BAF7-5A94-FBB7-2B6F9FF83AFB}"/>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5166805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216" userDrawn="1">
          <p15:clr>
            <a:srgbClr val="FBAE40"/>
          </p15:clr>
        </p15:guide>
        <p15:guide id="5" orient="horz" pos="112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C01D-BB16-1A93-0229-2D306054E526}"/>
              </a:ext>
            </a:extLst>
          </p:cNvPr>
          <p:cNvSpPr>
            <a:spLocks noGrp="1"/>
          </p:cNvSpPr>
          <p:nvPr>
            <p:ph type="title"/>
          </p:nvPr>
        </p:nvSpPr>
        <p:spPr>
          <a:xfrm>
            <a:off x="838200" y="350069"/>
            <a:ext cx="9747738" cy="1323985"/>
          </a:xfrm>
        </p:spPr>
        <p:txBody>
          <a:bodyPr anchor="b">
            <a:normAutofit/>
          </a:bodyPr>
          <a:lstStyle>
            <a:lvl1pPr>
              <a:defRPr sz="3200" b="1">
                <a:solidFill>
                  <a:srgbClr val="193C66"/>
                </a:solidFill>
                <a:latin typeface="Montserrat" pitchFamily="2" charset="77"/>
              </a:defRPr>
            </a:lvl1pPr>
          </a:lstStyle>
          <a:p>
            <a:r>
              <a:rPr lang="en-US"/>
              <a:t>Click to edit Master title style</a:t>
            </a:r>
          </a:p>
        </p:txBody>
      </p:sp>
      <p:sp>
        <p:nvSpPr>
          <p:cNvPr id="3" name="Text Placeholder 3">
            <a:extLst>
              <a:ext uri="{FF2B5EF4-FFF2-40B4-BE49-F238E27FC236}">
                <a16:creationId xmlns:a16="http://schemas.microsoft.com/office/drawing/2014/main" id="{62C2986C-352C-55E0-81BD-EB4D90AAADD7}"/>
              </a:ext>
            </a:extLst>
          </p:cNvPr>
          <p:cNvSpPr>
            <a:spLocks noGrp="1"/>
          </p:cNvSpPr>
          <p:nvPr>
            <p:ph type="body" sz="half" idx="2"/>
          </p:nvPr>
        </p:nvSpPr>
        <p:spPr>
          <a:xfrm>
            <a:off x="838200" y="1790700"/>
            <a:ext cx="9747738" cy="4138832"/>
          </a:xfrm>
        </p:spPr>
        <p:txBody>
          <a:bodyPr>
            <a:normAutofit/>
          </a:bodyPr>
          <a:lstStyle>
            <a:lvl1pPr marL="0" indent="0">
              <a:buNone/>
              <a:defRPr sz="14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2C664868-5EBB-B6F3-661F-0E79C163FEB0}"/>
              </a:ext>
            </a:extLst>
          </p:cNvPr>
          <p:cNvSpPr>
            <a:spLocks noGrp="1"/>
          </p:cNvSpPr>
          <p:nvPr>
            <p:ph type="sldNum" sz="quarter" idx="12"/>
          </p:nvPr>
        </p:nvSpPr>
        <p:spPr>
          <a:xfrm>
            <a:off x="838200" y="6384485"/>
            <a:ext cx="2743200" cy="365125"/>
          </a:xfrm>
        </p:spPr>
        <p:txBody>
          <a:bodyPr/>
          <a:lstStyle>
            <a:lvl1pPr algn="l">
              <a:defRPr/>
            </a:lvl1pPr>
          </a:lstStyle>
          <a:p>
            <a:fld id="{EE90A8C7-7DBF-1F42-858B-F047861BBF62}" type="slidenum">
              <a:rPr lang="en-US" smtClean="0"/>
              <a:pPr/>
              <a:t>‹#›</a:t>
            </a:fld>
            <a:endParaRPr lang="en-US"/>
          </a:p>
        </p:txBody>
      </p:sp>
    </p:spTree>
    <p:extLst>
      <p:ext uri="{BB962C8B-B14F-4D97-AF65-F5344CB8AC3E}">
        <p14:creationId xmlns:p14="http://schemas.microsoft.com/office/powerpoint/2010/main" val="1190491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16E0D-CC3E-931B-8441-8D22EAE4B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00FB8-705C-15AA-F625-7FD09E3B2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83658-3909-E1A7-503C-1CB7F1741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B2554AC2-BFA4-781A-25EA-FEBAB12EC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15AD46-E4E6-343F-A586-3DC7A5258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90A8C7-7DBF-1F42-858B-F047861BBF62}" type="slidenum">
              <a:rPr lang="en-US" smtClean="0"/>
              <a:t>‹#›</a:t>
            </a:fld>
            <a:endParaRPr lang="en-US"/>
          </a:p>
        </p:txBody>
      </p:sp>
    </p:spTree>
    <p:extLst>
      <p:ext uri="{BB962C8B-B14F-4D97-AF65-F5344CB8AC3E}">
        <p14:creationId xmlns:p14="http://schemas.microsoft.com/office/powerpoint/2010/main" val="4235577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edicusit.com/staying-ahead-hipaa-webinar-serie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BFE02-D04A-3ADA-4802-56814D101B4F}"/>
              </a:ext>
            </a:extLst>
          </p:cNvPr>
          <p:cNvSpPr>
            <a:spLocks noGrp="1"/>
          </p:cNvSpPr>
          <p:nvPr>
            <p:ph sz="quarter" idx="10"/>
          </p:nvPr>
        </p:nvSpPr>
        <p:spPr>
          <a:xfrm>
            <a:off x="420612" y="2398501"/>
            <a:ext cx="4406031" cy="1181321"/>
          </a:xfrm>
        </p:spPr>
        <p:txBody>
          <a:bodyPr vert="horz" lIns="91440" tIns="45720" rIns="91440" bIns="45720" rtlCol="0" anchor="t">
            <a:noAutofit/>
          </a:bodyPr>
          <a:lstStyle/>
          <a:p>
            <a:r>
              <a:rPr lang="en-US" sz="2800">
                <a:latin typeface="Montserrat"/>
              </a:rPr>
              <a:t>HIPAA 2025: What's New, What's Next and What it Means for You</a:t>
            </a:r>
          </a:p>
          <a:p>
            <a:endParaRPr lang="en-US" sz="3600">
              <a:latin typeface="Montserrat"/>
            </a:endParaRPr>
          </a:p>
          <a:p>
            <a:r>
              <a:rPr lang="en-US">
                <a:latin typeface="Montserrat"/>
              </a:rPr>
              <a:t>April 2025</a:t>
            </a:r>
            <a:endParaRPr lang="en-US"/>
          </a:p>
        </p:txBody>
      </p:sp>
    </p:spTree>
    <p:extLst>
      <p:ext uri="{BB962C8B-B14F-4D97-AF65-F5344CB8AC3E}">
        <p14:creationId xmlns:p14="http://schemas.microsoft.com/office/powerpoint/2010/main" val="21404119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C24CE-1C4D-EAC1-437E-20EFC9E30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BA8F8-9433-0079-264E-5475115D774B}"/>
              </a:ext>
            </a:extLst>
          </p:cNvPr>
          <p:cNvSpPr>
            <a:spLocks noGrp="1"/>
          </p:cNvSpPr>
          <p:nvPr>
            <p:ph type="title"/>
          </p:nvPr>
        </p:nvSpPr>
        <p:spPr>
          <a:xfrm>
            <a:off x="838200" y="921634"/>
            <a:ext cx="7451016" cy="1366325"/>
          </a:xfrm>
        </p:spPr>
        <p:txBody>
          <a:bodyPr>
            <a:noAutofit/>
          </a:bodyPr>
          <a:lstStyle/>
          <a:p>
            <a:br>
              <a:rPr lang="en-US" sz="4000"/>
            </a:br>
            <a:br>
              <a:rPr lang="en-US" sz="4000"/>
            </a:br>
            <a:br>
              <a:rPr lang="en-US" sz="4000"/>
            </a:br>
            <a:r>
              <a:rPr lang="en-US" sz="4000"/>
              <a:t>Security Assessments</a:t>
            </a:r>
            <a:br>
              <a:rPr lang="en-US" sz="4000"/>
            </a:br>
            <a:endParaRPr lang="en-US" sz="4000"/>
          </a:p>
        </p:txBody>
      </p:sp>
      <p:sp>
        <p:nvSpPr>
          <p:cNvPr id="4" name="Slide Number Placeholder 3">
            <a:extLst>
              <a:ext uri="{FF2B5EF4-FFF2-40B4-BE49-F238E27FC236}">
                <a16:creationId xmlns:a16="http://schemas.microsoft.com/office/drawing/2014/main" id="{D42F5652-D1F8-CB69-9D77-825B1E0856A4}"/>
              </a:ext>
            </a:extLst>
          </p:cNvPr>
          <p:cNvSpPr>
            <a:spLocks noGrp="1"/>
          </p:cNvSpPr>
          <p:nvPr>
            <p:ph type="sldNum" sz="quarter" idx="12"/>
          </p:nvPr>
        </p:nvSpPr>
        <p:spPr/>
        <p:txBody>
          <a:bodyPr/>
          <a:lstStyle/>
          <a:p>
            <a:fld id="{EE90A8C7-7DBF-1F42-858B-F047861BBF62}" type="slidenum">
              <a:rPr lang="en-US" smtClean="0"/>
              <a:pPr/>
              <a:t>10</a:t>
            </a:fld>
            <a:r>
              <a:rPr lang="en-US"/>
              <a:t> – Ongoing Reporting 1 of 4</a:t>
            </a:r>
          </a:p>
        </p:txBody>
      </p:sp>
      <p:sp>
        <p:nvSpPr>
          <p:cNvPr id="5" name="Text Placeholder 2">
            <a:extLst>
              <a:ext uri="{FF2B5EF4-FFF2-40B4-BE49-F238E27FC236}">
                <a16:creationId xmlns:a16="http://schemas.microsoft.com/office/drawing/2014/main" id="{3F908E60-9E07-9162-13E8-C733CEF8C658}"/>
              </a:ext>
            </a:extLst>
          </p:cNvPr>
          <p:cNvSpPr txBox="1">
            <a:spLocks/>
          </p:cNvSpPr>
          <p:nvPr/>
        </p:nvSpPr>
        <p:spPr>
          <a:xfrm>
            <a:off x="838200" y="1859694"/>
            <a:ext cx="8143240" cy="4138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2400">
              <a:latin typeface="Montserrat" panose="00000500000000000000" pitchFamily="2" charset="0"/>
            </a:endParaRP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Scanning for vulnerabilities, obsolete software, and missing patches – Every 6 months</a:t>
            </a: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Greater specificity for conducting a risk analysis</a:t>
            </a:r>
          </a:p>
        </p:txBody>
      </p:sp>
      <p:pic>
        <p:nvPicPr>
          <p:cNvPr id="6" name="Picture 5" descr="A magnifying glass with a graph&#10;&#10;AI-generated content may be incorrect.">
            <a:extLst>
              <a:ext uri="{FF2B5EF4-FFF2-40B4-BE49-F238E27FC236}">
                <a16:creationId xmlns:a16="http://schemas.microsoft.com/office/drawing/2014/main" id="{AA25E35A-E1DB-F8AF-A603-640CBC5D89FA}"/>
              </a:ext>
            </a:extLst>
          </p:cNvPr>
          <p:cNvPicPr>
            <a:picLocks noChangeAspect="1"/>
          </p:cNvPicPr>
          <p:nvPr/>
        </p:nvPicPr>
        <p:blipFill>
          <a:blip r:embed="rId3"/>
          <a:stretch>
            <a:fillRect/>
          </a:stretch>
        </p:blipFill>
        <p:spPr>
          <a:xfrm flipH="1">
            <a:off x="6900614" y="921634"/>
            <a:ext cx="1228621" cy="1147365"/>
          </a:xfrm>
          <a:prstGeom prst="rect">
            <a:avLst/>
          </a:prstGeom>
        </p:spPr>
      </p:pic>
    </p:spTree>
    <p:extLst>
      <p:ext uri="{BB962C8B-B14F-4D97-AF65-F5344CB8AC3E}">
        <p14:creationId xmlns:p14="http://schemas.microsoft.com/office/powerpoint/2010/main" val="1002577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24CE-0353-21D2-9404-53AAA987A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639F6-5942-8C35-2DFB-D7BC601555DA}"/>
              </a:ext>
            </a:extLst>
          </p:cNvPr>
          <p:cNvSpPr>
            <a:spLocks noGrp="1"/>
          </p:cNvSpPr>
          <p:nvPr>
            <p:ph type="title"/>
          </p:nvPr>
        </p:nvSpPr>
        <p:spPr>
          <a:xfrm>
            <a:off x="838200" y="932285"/>
            <a:ext cx="10515600" cy="1325563"/>
          </a:xfrm>
        </p:spPr>
        <p:txBody>
          <a:bodyPr>
            <a:normAutofit/>
          </a:bodyPr>
          <a:lstStyle/>
          <a:p>
            <a:r>
              <a:rPr lang="en-US" sz="4000"/>
              <a:t>Vendor Verification</a:t>
            </a:r>
            <a:br>
              <a:rPr lang="en-US" sz="4000"/>
            </a:br>
            <a:endParaRPr lang="en-US" sz="4000"/>
          </a:p>
        </p:txBody>
      </p:sp>
      <p:sp>
        <p:nvSpPr>
          <p:cNvPr id="4" name="Slide Number Placeholder 3">
            <a:extLst>
              <a:ext uri="{FF2B5EF4-FFF2-40B4-BE49-F238E27FC236}">
                <a16:creationId xmlns:a16="http://schemas.microsoft.com/office/drawing/2014/main" id="{D94F10CF-A11A-AB25-ACD7-6114B84C29D1}"/>
              </a:ext>
            </a:extLst>
          </p:cNvPr>
          <p:cNvSpPr>
            <a:spLocks noGrp="1"/>
          </p:cNvSpPr>
          <p:nvPr>
            <p:ph type="sldNum" sz="quarter" idx="12"/>
          </p:nvPr>
        </p:nvSpPr>
        <p:spPr/>
        <p:txBody>
          <a:bodyPr/>
          <a:lstStyle/>
          <a:p>
            <a:fld id="{EE90A8C7-7DBF-1F42-858B-F047861BBF62}" type="slidenum">
              <a:rPr lang="en-US" smtClean="0"/>
              <a:pPr/>
              <a:t>11</a:t>
            </a:fld>
            <a:r>
              <a:rPr lang="en-US"/>
              <a:t> – Ongoing Reporting 2 of 4</a:t>
            </a:r>
          </a:p>
        </p:txBody>
      </p:sp>
      <p:sp>
        <p:nvSpPr>
          <p:cNvPr id="5" name="Text Placeholder 2">
            <a:extLst>
              <a:ext uri="{FF2B5EF4-FFF2-40B4-BE49-F238E27FC236}">
                <a16:creationId xmlns:a16="http://schemas.microsoft.com/office/drawing/2014/main" id="{5674EA30-38CD-A1F3-DE4C-0162BE58C36F}"/>
              </a:ext>
            </a:extLst>
          </p:cNvPr>
          <p:cNvSpPr txBox="1">
            <a:spLocks/>
          </p:cNvSpPr>
          <p:nvPr/>
        </p:nvSpPr>
        <p:spPr>
          <a:xfrm>
            <a:off x="838200" y="1359584"/>
            <a:ext cx="9747738" cy="4138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2400">
              <a:latin typeface="Montserrat" panose="00000500000000000000" pitchFamily="2" charset="0"/>
            </a:endParaRP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Implementing technical safeguards requires </a:t>
            </a:r>
            <a:r>
              <a:rPr lang="en-US" sz="2400" b="1">
                <a:solidFill>
                  <a:srgbClr val="1B3362"/>
                </a:solidFill>
                <a:latin typeface="Montserrat" panose="00000500000000000000" pitchFamily="2" charset="0"/>
              </a:rPr>
              <a:t>written verification</a:t>
            </a:r>
            <a:r>
              <a:rPr lang="en-US" sz="2400">
                <a:latin typeface="Montserrat" panose="00000500000000000000" pitchFamily="2" charset="0"/>
              </a:rPr>
              <a:t>, annually</a:t>
            </a: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Applies to BAs (Business Associates) and BAs subcontractors</a:t>
            </a:r>
          </a:p>
        </p:txBody>
      </p:sp>
      <p:pic>
        <p:nvPicPr>
          <p:cNvPr id="3" name="Picture 2" descr="A blue and orange icon with a person and a briefcase on a computer screen&#10;&#10;AI-generated content may be incorrect.">
            <a:extLst>
              <a:ext uri="{FF2B5EF4-FFF2-40B4-BE49-F238E27FC236}">
                <a16:creationId xmlns:a16="http://schemas.microsoft.com/office/drawing/2014/main" id="{3EFB2E50-3488-B710-656A-9540FD3D1D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5788" y="854187"/>
            <a:ext cx="1212951" cy="1010793"/>
          </a:xfrm>
          <a:prstGeom prst="rect">
            <a:avLst/>
          </a:prstGeom>
        </p:spPr>
      </p:pic>
    </p:spTree>
    <p:extLst>
      <p:ext uri="{BB962C8B-B14F-4D97-AF65-F5344CB8AC3E}">
        <p14:creationId xmlns:p14="http://schemas.microsoft.com/office/powerpoint/2010/main" val="3496028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64F83-EA57-2C19-6927-F1DE74E86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44E15-C678-451F-7C7E-A58716C85C56}"/>
              </a:ext>
            </a:extLst>
          </p:cNvPr>
          <p:cNvSpPr>
            <a:spLocks noGrp="1"/>
          </p:cNvSpPr>
          <p:nvPr>
            <p:ph type="title"/>
          </p:nvPr>
        </p:nvSpPr>
        <p:spPr>
          <a:xfrm>
            <a:off x="838200" y="902887"/>
            <a:ext cx="10515600" cy="1325563"/>
          </a:xfrm>
        </p:spPr>
        <p:txBody>
          <a:bodyPr>
            <a:normAutofit/>
          </a:bodyPr>
          <a:lstStyle/>
          <a:p>
            <a:r>
              <a:rPr lang="en-US" sz="4000"/>
              <a:t>ePHI Flow</a:t>
            </a:r>
            <a:br>
              <a:rPr lang="en-US" sz="4000"/>
            </a:br>
            <a:endParaRPr lang="en-US" sz="4000"/>
          </a:p>
        </p:txBody>
      </p:sp>
      <p:sp>
        <p:nvSpPr>
          <p:cNvPr id="6" name="Text Placeholder 2">
            <a:extLst>
              <a:ext uri="{FF2B5EF4-FFF2-40B4-BE49-F238E27FC236}">
                <a16:creationId xmlns:a16="http://schemas.microsoft.com/office/drawing/2014/main" id="{95A7B0E4-94A7-6359-23C8-7667513B5E76}"/>
              </a:ext>
            </a:extLst>
          </p:cNvPr>
          <p:cNvSpPr>
            <a:spLocks noGrp="1"/>
          </p:cNvSpPr>
          <p:nvPr>
            <p:ph idx="1"/>
          </p:nvPr>
        </p:nvSpPr>
        <p:spPr>
          <a:xfrm>
            <a:off x="838200" y="2436795"/>
            <a:ext cx="6974711" cy="3432349"/>
          </a:xfrm>
        </p:spPr>
        <p:txBody>
          <a:bodyPr>
            <a:norm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Segmenting ePHI access and transmission</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Provide a Network Map of ePHI flow, updated every 6 months</a:t>
            </a:r>
          </a:p>
        </p:txBody>
      </p:sp>
      <p:sp>
        <p:nvSpPr>
          <p:cNvPr id="4" name="Slide Number Placeholder 3">
            <a:extLst>
              <a:ext uri="{FF2B5EF4-FFF2-40B4-BE49-F238E27FC236}">
                <a16:creationId xmlns:a16="http://schemas.microsoft.com/office/drawing/2014/main" id="{A7AF62D4-484A-3760-1975-2A2F0D28BFDE}"/>
              </a:ext>
            </a:extLst>
          </p:cNvPr>
          <p:cNvSpPr>
            <a:spLocks noGrp="1"/>
          </p:cNvSpPr>
          <p:nvPr>
            <p:ph type="sldNum" sz="quarter" idx="12"/>
          </p:nvPr>
        </p:nvSpPr>
        <p:spPr/>
        <p:txBody>
          <a:bodyPr/>
          <a:lstStyle/>
          <a:p>
            <a:fld id="{EE90A8C7-7DBF-1F42-858B-F047861BBF62}" type="slidenum">
              <a:rPr lang="en-US" smtClean="0"/>
              <a:pPr/>
              <a:t>12</a:t>
            </a:fld>
            <a:r>
              <a:rPr lang="en-US"/>
              <a:t> – Ongoing Reporting 3 of 4</a:t>
            </a:r>
          </a:p>
        </p:txBody>
      </p:sp>
      <p:pic>
        <p:nvPicPr>
          <p:cNvPr id="3" name="Picture 2" descr="A blue shield with a lock and orange lines&#10;&#10;AI-generated content may be incorrect.">
            <a:extLst>
              <a:ext uri="{FF2B5EF4-FFF2-40B4-BE49-F238E27FC236}">
                <a16:creationId xmlns:a16="http://schemas.microsoft.com/office/drawing/2014/main" id="{B34AD536-386C-6143-D19F-2C541EB588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0924" y="778788"/>
            <a:ext cx="1225905" cy="1144720"/>
          </a:xfrm>
          <a:prstGeom prst="rect">
            <a:avLst/>
          </a:prstGeom>
        </p:spPr>
      </p:pic>
    </p:spTree>
    <p:extLst>
      <p:ext uri="{BB962C8B-B14F-4D97-AF65-F5344CB8AC3E}">
        <p14:creationId xmlns:p14="http://schemas.microsoft.com/office/powerpoint/2010/main" val="39864991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F3F5-F642-5BF1-3247-0129396BF318}"/>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1D4DBA75-4111-4C98-3166-8B72E63D15A9}"/>
              </a:ext>
            </a:extLst>
          </p:cNvPr>
          <p:cNvSpPr txBox="1">
            <a:spLocks/>
          </p:cNvSpPr>
          <p:nvPr/>
        </p:nvSpPr>
        <p:spPr>
          <a:xfrm>
            <a:off x="838200" y="350069"/>
            <a:ext cx="9747738" cy="13239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rgbClr val="193C66"/>
                </a:solidFill>
                <a:latin typeface="Montserrat" pitchFamily="2" charset="77"/>
                <a:ea typeface="+mj-ea"/>
                <a:cs typeface="+mj-cs"/>
              </a:defRPr>
            </a:lvl1pPr>
          </a:lstStyle>
          <a:p>
            <a:r>
              <a:rPr lang="en-US" sz="4000">
                <a:latin typeface="Montserrat"/>
              </a:rPr>
              <a:t>Stricter Timelines</a:t>
            </a:r>
            <a:endParaRPr lang="en-US" sz="4000"/>
          </a:p>
        </p:txBody>
      </p:sp>
      <p:sp>
        <p:nvSpPr>
          <p:cNvPr id="13" name="Slide Number Placeholder 3">
            <a:extLst>
              <a:ext uri="{FF2B5EF4-FFF2-40B4-BE49-F238E27FC236}">
                <a16:creationId xmlns:a16="http://schemas.microsoft.com/office/drawing/2014/main" id="{8027292A-F71E-3929-9F96-FFDF2D904293}"/>
              </a:ext>
            </a:extLst>
          </p:cNvPr>
          <p:cNvSpPr>
            <a:spLocks noGrp="1"/>
          </p:cNvSpPr>
          <p:nvPr>
            <p:ph type="sldNum" sz="quarter" idx="12"/>
          </p:nvPr>
        </p:nvSpPr>
        <p:spPr>
          <a:xfrm>
            <a:off x="838200" y="6384485"/>
            <a:ext cx="2743200" cy="365125"/>
          </a:xfrm>
        </p:spPr>
        <p:txBody>
          <a:bodyPr/>
          <a:lstStyle/>
          <a:p>
            <a:fld id="{EE90A8C7-7DBF-1F42-858B-F047861BBF62}" type="slidenum">
              <a:rPr lang="en-US" smtClean="0"/>
              <a:pPr/>
              <a:t>13</a:t>
            </a:fld>
            <a:r>
              <a:rPr lang="en-US"/>
              <a:t> – Ongoing Reporting 4 of 4</a:t>
            </a:r>
          </a:p>
        </p:txBody>
      </p:sp>
      <p:sp>
        <p:nvSpPr>
          <p:cNvPr id="14" name="Text Placeholder 2">
            <a:extLst>
              <a:ext uri="{FF2B5EF4-FFF2-40B4-BE49-F238E27FC236}">
                <a16:creationId xmlns:a16="http://schemas.microsoft.com/office/drawing/2014/main" id="{66D75999-1F1D-A6A2-E1AD-1E666831969E}"/>
              </a:ext>
            </a:extLst>
          </p:cNvPr>
          <p:cNvSpPr txBox="1">
            <a:spLocks/>
          </p:cNvSpPr>
          <p:nvPr/>
        </p:nvSpPr>
        <p:spPr>
          <a:xfrm>
            <a:off x="838200" y="1674054"/>
            <a:ext cx="8283766" cy="413883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latin typeface="Montserrat"/>
              </a:rPr>
              <a:t>Response to patient record requests</a:t>
            </a:r>
            <a:endParaRPr lang="en-US" sz="2400"/>
          </a:p>
          <a:p>
            <a:pPr marL="800100" lvl="1" indent="-342900">
              <a:buFont typeface="Courier New" panose="020B0604020202020204" pitchFamily="34" charset="0"/>
              <a:buChar char="o"/>
            </a:pPr>
            <a:r>
              <a:rPr lang="en-US" sz="2400">
                <a:latin typeface="Montserrat"/>
              </a:rPr>
              <a:t>Changing from 30 days to 15 days</a:t>
            </a:r>
            <a:endParaRPr lang="en-US" sz="2400">
              <a:latin typeface="Montserrat" pitchFamily="2" charset="77"/>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latin typeface="Montserrat"/>
              </a:rPr>
              <a:t>24 Hours after executing Contingency Plan (BAs)</a:t>
            </a:r>
          </a:p>
        </p:txBody>
      </p:sp>
      <p:pic>
        <p:nvPicPr>
          <p:cNvPr id="15" name="Picture 14" descr="A light bulb with a star and arrows&#10;&#10;AI-generated content may be incorrect.">
            <a:extLst>
              <a:ext uri="{FF2B5EF4-FFF2-40B4-BE49-F238E27FC236}">
                <a16:creationId xmlns:a16="http://schemas.microsoft.com/office/drawing/2014/main" id="{E8D5493A-D709-44C2-303C-73E0AF178C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6076" y="710015"/>
            <a:ext cx="1280180" cy="1112156"/>
          </a:xfrm>
          <a:prstGeom prst="rect">
            <a:avLst/>
          </a:prstGeom>
        </p:spPr>
      </p:pic>
    </p:spTree>
    <p:extLst>
      <p:ext uri="{BB962C8B-B14F-4D97-AF65-F5344CB8AC3E}">
        <p14:creationId xmlns:p14="http://schemas.microsoft.com/office/powerpoint/2010/main" val="2186537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0AE05-9AD0-1578-084A-0A4818FE0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DA0A7-D016-6894-15F6-CE734C0F031E}"/>
              </a:ext>
            </a:extLst>
          </p:cNvPr>
          <p:cNvSpPr>
            <a:spLocks noGrp="1"/>
          </p:cNvSpPr>
          <p:nvPr>
            <p:ph type="title"/>
          </p:nvPr>
        </p:nvSpPr>
        <p:spPr>
          <a:xfrm>
            <a:off x="838200" y="1014231"/>
            <a:ext cx="10515600" cy="1325563"/>
          </a:xfrm>
        </p:spPr>
        <p:txBody>
          <a:bodyPr>
            <a:normAutofit/>
          </a:bodyPr>
          <a:lstStyle/>
          <a:p>
            <a:r>
              <a:rPr lang="en-US" sz="4000"/>
              <a:t>Honorable Mentions</a:t>
            </a:r>
            <a:br>
              <a:rPr lang="en-US" sz="4400"/>
            </a:br>
            <a:endParaRPr lang="en-US" sz="4400"/>
          </a:p>
        </p:txBody>
      </p:sp>
      <p:sp>
        <p:nvSpPr>
          <p:cNvPr id="4" name="Slide Number Placeholder 3">
            <a:extLst>
              <a:ext uri="{FF2B5EF4-FFF2-40B4-BE49-F238E27FC236}">
                <a16:creationId xmlns:a16="http://schemas.microsoft.com/office/drawing/2014/main" id="{3758329B-AD1B-7424-5932-044F4F0A4923}"/>
              </a:ext>
            </a:extLst>
          </p:cNvPr>
          <p:cNvSpPr>
            <a:spLocks noGrp="1"/>
          </p:cNvSpPr>
          <p:nvPr>
            <p:ph type="sldNum" sz="quarter" idx="12"/>
          </p:nvPr>
        </p:nvSpPr>
        <p:spPr/>
        <p:txBody>
          <a:bodyPr/>
          <a:lstStyle/>
          <a:p>
            <a:fld id="{EE90A8C7-7DBF-1F42-858B-F047861BBF62}" type="slidenum">
              <a:rPr lang="en-US" smtClean="0"/>
              <a:pPr/>
              <a:t>14</a:t>
            </a:fld>
            <a:r>
              <a:rPr lang="en-US"/>
              <a:t> </a:t>
            </a:r>
          </a:p>
        </p:txBody>
      </p:sp>
      <p:pic>
        <p:nvPicPr>
          <p:cNvPr id="5" name="Picture 4" descr="A couple of people sitting at a table&#10;&#10;AI-generated content may be incorrect.">
            <a:extLst>
              <a:ext uri="{FF2B5EF4-FFF2-40B4-BE49-F238E27FC236}">
                <a16:creationId xmlns:a16="http://schemas.microsoft.com/office/drawing/2014/main" id="{CCACD2ED-3B94-1C77-2D1A-285425F65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2362" y="671690"/>
            <a:ext cx="1489122" cy="1098532"/>
          </a:xfrm>
          <a:prstGeom prst="rect">
            <a:avLst/>
          </a:prstGeom>
        </p:spPr>
      </p:pic>
      <p:sp>
        <p:nvSpPr>
          <p:cNvPr id="7" name="Text Placeholder 2">
            <a:extLst>
              <a:ext uri="{FF2B5EF4-FFF2-40B4-BE49-F238E27FC236}">
                <a16:creationId xmlns:a16="http://schemas.microsoft.com/office/drawing/2014/main" id="{7E3F998E-D419-8F8B-9A3F-DADB43BB9946}"/>
              </a:ext>
            </a:extLst>
          </p:cNvPr>
          <p:cNvSpPr txBox="1">
            <a:spLocks/>
          </p:cNvSpPr>
          <p:nvPr/>
        </p:nvSpPr>
        <p:spPr>
          <a:xfrm>
            <a:off x="838200" y="1668463"/>
            <a:ext cx="9747738" cy="4138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2400">
              <a:latin typeface="Montserrat" panose="00000500000000000000" pitchFamily="2" charset="0"/>
            </a:endParaRP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Addressable vs. Required</a:t>
            </a: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Aligning language (i.e. CFR 42)</a:t>
            </a: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Additional Penalties</a:t>
            </a:r>
          </a:p>
        </p:txBody>
      </p:sp>
    </p:spTree>
    <p:extLst>
      <p:ext uri="{BB962C8B-B14F-4D97-AF65-F5344CB8AC3E}">
        <p14:creationId xmlns:p14="http://schemas.microsoft.com/office/powerpoint/2010/main" val="2380228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0BE6F-09BF-3C1F-BCB9-7B5DD977E671}"/>
              </a:ext>
            </a:extLst>
          </p:cNvPr>
          <p:cNvSpPr>
            <a:spLocks noGrp="1"/>
          </p:cNvSpPr>
          <p:nvPr>
            <p:ph type="title"/>
          </p:nvPr>
        </p:nvSpPr>
        <p:spPr>
          <a:xfrm>
            <a:off x="3416147" y="2726314"/>
            <a:ext cx="4449896" cy="1447733"/>
          </a:xfrm>
        </p:spPr>
        <p:txBody>
          <a:bodyPr>
            <a:normAutofit/>
          </a:bodyPr>
          <a:lstStyle/>
          <a:p>
            <a:pPr algn="ctr"/>
            <a:r>
              <a:rPr lang="en-US" sz="9600" b="1"/>
              <a:t>Q &amp; A</a:t>
            </a:r>
          </a:p>
        </p:txBody>
      </p:sp>
      <p:sp>
        <p:nvSpPr>
          <p:cNvPr id="4" name="Slide Number Placeholder 3">
            <a:extLst>
              <a:ext uri="{FF2B5EF4-FFF2-40B4-BE49-F238E27FC236}">
                <a16:creationId xmlns:a16="http://schemas.microsoft.com/office/drawing/2014/main" id="{C59AC036-0C55-87EC-61AB-664CDA32E03A}"/>
              </a:ext>
            </a:extLst>
          </p:cNvPr>
          <p:cNvSpPr>
            <a:spLocks noGrp="1"/>
          </p:cNvSpPr>
          <p:nvPr>
            <p:ph type="sldNum" sz="quarter" idx="12"/>
          </p:nvPr>
        </p:nvSpPr>
        <p:spPr/>
        <p:txBody>
          <a:bodyPr/>
          <a:lstStyle/>
          <a:p>
            <a:fld id="{EE90A8C7-7DBF-1F42-858B-F047861BBF62}" type="slidenum">
              <a:rPr lang="en-US" smtClean="0"/>
              <a:pPr/>
              <a:t>15</a:t>
            </a:fld>
            <a:endParaRPr lang="en-US"/>
          </a:p>
        </p:txBody>
      </p:sp>
    </p:spTree>
    <p:extLst>
      <p:ext uri="{BB962C8B-B14F-4D97-AF65-F5344CB8AC3E}">
        <p14:creationId xmlns:p14="http://schemas.microsoft.com/office/powerpoint/2010/main" val="12751504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BE5EE8-E66B-39FE-46DB-92E438022ED6}"/>
              </a:ext>
            </a:extLst>
          </p:cNvPr>
          <p:cNvSpPr>
            <a:spLocks noGrp="1"/>
          </p:cNvSpPr>
          <p:nvPr>
            <p:ph type="body" sz="half" idx="2"/>
          </p:nvPr>
        </p:nvSpPr>
        <p:spPr/>
        <p:txBody>
          <a:bodyPr vert="horz" lIns="91440" tIns="45720" rIns="91440" bIns="45720" rtlCol="0" anchor="t">
            <a:normAutofit fontScale="70000" lnSpcReduction="20000"/>
          </a:bodyPr>
          <a:lstStyle/>
          <a:p>
            <a:pPr>
              <a:lnSpc>
                <a:spcPct val="120000"/>
              </a:lnSpc>
            </a:pPr>
            <a:endParaRPr lang="en-US" sz="2200" b="1">
              <a:latin typeface="Montserrat"/>
            </a:endParaRPr>
          </a:p>
          <a:p>
            <a:pPr>
              <a:lnSpc>
                <a:spcPct val="120000"/>
              </a:lnSpc>
            </a:pPr>
            <a:r>
              <a:rPr lang="en-US" sz="2200" b="1">
                <a:latin typeface="Montserrat"/>
              </a:rPr>
              <a:t>Already a Customer?</a:t>
            </a:r>
            <a:br>
              <a:rPr lang="en-US" sz="2200" b="1">
                <a:latin typeface="Montserrat"/>
              </a:rPr>
            </a:br>
            <a:r>
              <a:rPr lang="en-US" sz="2200" b="1">
                <a:latin typeface="Montserrat"/>
              </a:rPr>
              <a:t>If you're currently on an </a:t>
            </a:r>
            <a:r>
              <a:rPr lang="en-US" sz="2200" b="1" err="1">
                <a:latin typeface="Montserrat"/>
              </a:rPr>
              <a:t>mCare</a:t>
            </a:r>
            <a:r>
              <a:rPr lang="en-US" sz="2200" b="1">
                <a:latin typeface="Montserrat"/>
              </a:rPr>
              <a:t> Compliance Package</a:t>
            </a:r>
            <a:r>
              <a:rPr lang="en-US" sz="2200">
                <a:latin typeface="Montserrat"/>
              </a:rPr>
              <a:t>, connect with your Client Success Manager for next steps and updates.</a:t>
            </a:r>
            <a:endParaRPr lang="en-US" sz="2200"/>
          </a:p>
          <a:p>
            <a:pPr>
              <a:lnSpc>
                <a:spcPct val="120000"/>
              </a:lnSpc>
            </a:pPr>
            <a:r>
              <a:rPr lang="en-US" sz="2200" b="1">
                <a:latin typeface="Montserrat"/>
              </a:rPr>
              <a:t>New to Medicus IT?</a:t>
            </a:r>
            <a:br>
              <a:rPr lang="en-US" sz="2200" b="1"/>
            </a:br>
            <a:r>
              <a:rPr lang="en-US" sz="2200">
                <a:latin typeface="Montserrat"/>
              </a:rPr>
              <a:t>Let’s connect! Our </a:t>
            </a:r>
            <a:r>
              <a:rPr lang="en-US" sz="2200" b="1" err="1">
                <a:latin typeface="Montserrat"/>
              </a:rPr>
              <a:t>mCare</a:t>
            </a:r>
            <a:r>
              <a:rPr lang="en-US" sz="2200" b="1">
                <a:latin typeface="Montserrat"/>
              </a:rPr>
              <a:t> Compliance Solutions</a:t>
            </a:r>
            <a:r>
              <a:rPr lang="en-US" sz="2200">
                <a:latin typeface="Montserrat"/>
              </a:rPr>
              <a:t> are designed to help you confidently meet </a:t>
            </a:r>
            <a:r>
              <a:rPr lang="en-US" sz="2200" b="1">
                <a:latin typeface="Montserrat"/>
              </a:rPr>
              <a:t>HIPAA 2025 requirements </a:t>
            </a:r>
            <a:r>
              <a:rPr lang="en-US" sz="2200">
                <a:latin typeface="Montserrat"/>
              </a:rPr>
              <a:t>and beyond.</a:t>
            </a:r>
          </a:p>
          <a:p>
            <a:pPr>
              <a:lnSpc>
                <a:spcPct val="120000"/>
              </a:lnSpc>
            </a:pPr>
            <a:r>
              <a:rPr lang="en-US" sz="2200">
                <a:latin typeface="Montserrat"/>
              </a:rPr>
              <a:t>In today’s rapidly changing environment, compliance doesn’t stop at HIPAA.</a:t>
            </a:r>
            <a:br>
              <a:rPr lang="en-US" sz="2200"/>
            </a:br>
            <a:r>
              <a:rPr lang="en-US" sz="2200">
                <a:latin typeface="Montserrat"/>
              </a:rPr>
              <a:t>We support your organization in addressing a wide range of critical security frameworks and regulatory standards, including cybersecurity risk management, HICP, NIST, 405(d), and more.</a:t>
            </a:r>
          </a:p>
          <a:p>
            <a:pPr>
              <a:lnSpc>
                <a:spcPct val="120000"/>
              </a:lnSpc>
            </a:pPr>
            <a:r>
              <a:rPr lang="en-US" sz="2200">
                <a:latin typeface="Montserrat"/>
              </a:rPr>
              <a:t>To reach a member of our team and schedule a free introductory consultation, please access the link below.</a:t>
            </a:r>
            <a:endParaRPr lang="en-US" sz="2200"/>
          </a:p>
          <a:p>
            <a:br>
              <a:rPr lang="en-US"/>
            </a:br>
            <a:endParaRPr lang="en-US"/>
          </a:p>
          <a:p>
            <a:endParaRPr lang="en-US"/>
          </a:p>
        </p:txBody>
      </p:sp>
      <p:sp>
        <p:nvSpPr>
          <p:cNvPr id="4" name="Slide Number Placeholder 3">
            <a:extLst>
              <a:ext uri="{FF2B5EF4-FFF2-40B4-BE49-F238E27FC236}">
                <a16:creationId xmlns:a16="http://schemas.microsoft.com/office/drawing/2014/main" id="{2BAC9088-43EF-EF3C-F559-E9EE6D4619CF}"/>
              </a:ext>
            </a:extLst>
          </p:cNvPr>
          <p:cNvSpPr>
            <a:spLocks noGrp="1"/>
          </p:cNvSpPr>
          <p:nvPr>
            <p:ph type="sldNum" sz="quarter" idx="12"/>
          </p:nvPr>
        </p:nvSpPr>
        <p:spPr/>
        <p:txBody>
          <a:bodyPr/>
          <a:lstStyle/>
          <a:p>
            <a:fld id="{EE90A8C7-7DBF-1F42-858B-F047861BBF62}" type="slidenum">
              <a:rPr lang="en-US" smtClean="0"/>
              <a:pPr/>
              <a:t>16</a:t>
            </a:fld>
            <a:endParaRPr lang="en-US"/>
          </a:p>
        </p:txBody>
      </p:sp>
      <p:sp>
        <p:nvSpPr>
          <p:cNvPr id="6" name="Title 5">
            <a:extLst>
              <a:ext uri="{FF2B5EF4-FFF2-40B4-BE49-F238E27FC236}">
                <a16:creationId xmlns:a16="http://schemas.microsoft.com/office/drawing/2014/main" id="{CDFE3382-FE4A-0ED2-14DB-05BB595D9FE9}"/>
              </a:ext>
            </a:extLst>
          </p:cNvPr>
          <p:cNvSpPr>
            <a:spLocks noGrp="1"/>
          </p:cNvSpPr>
          <p:nvPr>
            <p:ph type="title"/>
          </p:nvPr>
        </p:nvSpPr>
        <p:spPr>
          <a:xfrm>
            <a:off x="838200" y="557765"/>
            <a:ext cx="9747738" cy="1323985"/>
          </a:xfrm>
        </p:spPr>
        <p:txBody>
          <a:bodyPr>
            <a:noAutofit/>
          </a:bodyPr>
          <a:lstStyle/>
          <a:p>
            <a:r>
              <a:rPr lang="en-US" sz="3600">
                <a:solidFill>
                  <a:srgbClr val="1B3362"/>
                </a:solidFill>
                <a:latin typeface="Montserrat"/>
              </a:rPr>
              <a:t>Need Further Guidance? We’re Here to Help.</a:t>
            </a:r>
          </a:p>
        </p:txBody>
      </p:sp>
      <p:sp>
        <p:nvSpPr>
          <p:cNvPr id="2" name="TextBox 1">
            <a:extLst>
              <a:ext uri="{FF2B5EF4-FFF2-40B4-BE49-F238E27FC236}">
                <a16:creationId xmlns:a16="http://schemas.microsoft.com/office/drawing/2014/main" id="{DA424983-6FEF-966F-BB41-F2DEE6069049}"/>
              </a:ext>
            </a:extLst>
          </p:cNvPr>
          <p:cNvSpPr txBox="1"/>
          <p:nvPr/>
        </p:nvSpPr>
        <p:spPr>
          <a:xfrm>
            <a:off x="3990783" y="5541453"/>
            <a:ext cx="6017740" cy="307777"/>
          </a:xfrm>
          <a:prstGeom prst="rect">
            <a:avLst/>
          </a:prstGeom>
          <a:noFill/>
        </p:spPr>
        <p:txBody>
          <a:bodyPr wrap="square" rtlCol="0">
            <a:spAutoFit/>
          </a:bodyPr>
          <a:lstStyle/>
          <a:p>
            <a:r>
              <a:rPr lang="en-US" sz="1400" b="1" i="0">
                <a:solidFill>
                  <a:srgbClr val="1B3362"/>
                </a:solidFill>
                <a:effectLst/>
                <a:latin typeface="Montserrat" pitchFamily="2" charset="77"/>
                <a:hlinkClick r:id="rId2">
                  <a:extLst>
                    <a:ext uri="{A12FA001-AC4F-418D-AE19-62706E023703}">
                      <ahyp:hlinkClr xmlns:ahyp="http://schemas.microsoft.com/office/drawing/2018/hyperlinkcolor" val="tx"/>
                    </a:ext>
                  </a:extLst>
                </a:hlinkClick>
              </a:rPr>
              <a:t>https://medicusit.com/staying-ahead-hipaa-webinar-series/</a:t>
            </a:r>
            <a:endParaRPr lang="en-US" sz="1400" b="1">
              <a:solidFill>
                <a:srgbClr val="1B3362"/>
              </a:solidFill>
              <a:latin typeface="Montserrat" pitchFamily="2" charset="77"/>
            </a:endParaRPr>
          </a:p>
        </p:txBody>
      </p:sp>
      <p:pic>
        <p:nvPicPr>
          <p:cNvPr id="7" name="Picture 6" descr="A qr code with a black border&#10;&#10;AI-generated content may be incorrect.">
            <a:extLst>
              <a:ext uri="{FF2B5EF4-FFF2-40B4-BE49-F238E27FC236}">
                <a16:creationId xmlns:a16="http://schemas.microsoft.com/office/drawing/2014/main" id="{12E73ADE-61E1-B00D-74AC-911E7F6205A2}"/>
              </a:ext>
            </a:extLst>
          </p:cNvPr>
          <p:cNvPicPr>
            <a:picLocks noChangeAspect="1"/>
          </p:cNvPicPr>
          <p:nvPr/>
        </p:nvPicPr>
        <p:blipFill>
          <a:blip r:embed="rId3"/>
          <a:stretch>
            <a:fillRect/>
          </a:stretch>
        </p:blipFill>
        <p:spPr>
          <a:xfrm>
            <a:off x="2588029" y="5143562"/>
            <a:ext cx="1103561" cy="1103561"/>
          </a:xfrm>
          <a:prstGeom prst="rect">
            <a:avLst/>
          </a:prstGeom>
        </p:spPr>
      </p:pic>
    </p:spTree>
    <p:extLst>
      <p:ext uri="{BB962C8B-B14F-4D97-AF65-F5344CB8AC3E}">
        <p14:creationId xmlns:p14="http://schemas.microsoft.com/office/powerpoint/2010/main" val="2827658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E156-7434-FAE3-C318-46755A9CAB8B}"/>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A855D82A-394A-1455-741B-C39EB6A6140A}"/>
              </a:ext>
            </a:extLst>
          </p:cNvPr>
          <p:cNvSpPr txBox="1">
            <a:spLocks noGrp="1"/>
          </p:cNvSpPr>
          <p:nvPr>
            <p:ph type="title"/>
          </p:nvPr>
        </p:nvSpPr>
        <p:spPr>
          <a:xfrm>
            <a:off x="976313" y="2765425"/>
            <a:ext cx="102393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bg1"/>
                </a:solidFill>
                <a:latin typeface="Montserrat" pitchFamily="2" charset="77"/>
                <a:ea typeface="+mj-ea"/>
                <a:cs typeface="+mj-cs"/>
              </a:defRPr>
            </a:lvl1pPr>
          </a:lstStyle>
          <a:p>
            <a:pPr algn="ctr"/>
            <a:r>
              <a:rPr lang="en-US" b="1" i="1"/>
              <a:t>Thank you!</a:t>
            </a:r>
            <a:endParaRPr lang="en-US" sz="8000" b="1" i="1"/>
          </a:p>
        </p:txBody>
      </p:sp>
    </p:spTree>
    <p:extLst>
      <p:ext uri="{BB962C8B-B14F-4D97-AF65-F5344CB8AC3E}">
        <p14:creationId xmlns:p14="http://schemas.microsoft.com/office/powerpoint/2010/main" val="5685644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C157-7F15-9C57-1914-2485ADF2B39A}"/>
              </a:ext>
            </a:extLst>
          </p:cNvPr>
          <p:cNvSpPr>
            <a:spLocks noGrp="1"/>
          </p:cNvSpPr>
          <p:nvPr>
            <p:ph type="title"/>
          </p:nvPr>
        </p:nvSpPr>
        <p:spPr>
          <a:xfrm>
            <a:off x="838200" y="-17936"/>
            <a:ext cx="10515600" cy="1325563"/>
          </a:xfrm>
        </p:spPr>
        <p:txBody>
          <a:bodyPr/>
          <a:lstStyle/>
          <a:p>
            <a:r>
              <a:rPr lang="en-US"/>
              <a:t>Intro to Speakers slide</a:t>
            </a:r>
          </a:p>
        </p:txBody>
      </p:sp>
      <p:sp>
        <p:nvSpPr>
          <p:cNvPr id="4" name="Slide Number Placeholder 3">
            <a:extLst>
              <a:ext uri="{FF2B5EF4-FFF2-40B4-BE49-F238E27FC236}">
                <a16:creationId xmlns:a16="http://schemas.microsoft.com/office/drawing/2014/main" id="{64B68A06-921C-9343-1B9F-A7564A1FA594}"/>
              </a:ext>
            </a:extLst>
          </p:cNvPr>
          <p:cNvSpPr>
            <a:spLocks noGrp="1"/>
          </p:cNvSpPr>
          <p:nvPr>
            <p:ph type="sldNum" sz="quarter" idx="12"/>
          </p:nvPr>
        </p:nvSpPr>
        <p:spPr/>
        <p:txBody>
          <a:bodyPr/>
          <a:lstStyle/>
          <a:p>
            <a:fld id="{EE90A8C7-7DBF-1F42-858B-F047861BBF62}" type="slidenum">
              <a:rPr lang="en-US" smtClean="0"/>
              <a:pPr/>
              <a:t>2</a:t>
            </a:fld>
            <a:endParaRPr lang="en-US"/>
          </a:p>
        </p:txBody>
      </p:sp>
      <p:sp>
        <p:nvSpPr>
          <p:cNvPr id="10" name="TextBox 9">
            <a:extLst>
              <a:ext uri="{FF2B5EF4-FFF2-40B4-BE49-F238E27FC236}">
                <a16:creationId xmlns:a16="http://schemas.microsoft.com/office/drawing/2014/main" id="{7722F37B-FF52-4B3F-1C9A-5863B1C4D7A1}"/>
              </a:ext>
            </a:extLst>
          </p:cNvPr>
          <p:cNvSpPr txBox="1"/>
          <p:nvPr/>
        </p:nvSpPr>
        <p:spPr>
          <a:xfrm>
            <a:off x="896252" y="2969604"/>
            <a:ext cx="4318685" cy="3503523"/>
          </a:xfrm>
          <a:prstGeom prst="rect">
            <a:avLst/>
          </a:prstGeom>
          <a:noFill/>
        </p:spPr>
        <p:txBody>
          <a:bodyPr wrap="square">
            <a:spAutoFit/>
          </a:bodyPr>
          <a:lstStyle/>
          <a:p>
            <a:pPr algn="l" rtl="0" fontAlgn="base">
              <a:lnSpc>
                <a:spcPts val="1425"/>
              </a:lnSpc>
              <a:buNone/>
            </a:pPr>
            <a:endParaRPr lang="en-US" sz="1100" b="1" i="0">
              <a:solidFill>
                <a:srgbClr val="000000"/>
              </a:solidFill>
              <a:effectLst/>
              <a:latin typeface="Times New Roman" panose="02020603050405020304" pitchFamily="18" charset="0"/>
            </a:endParaRPr>
          </a:p>
          <a:p>
            <a:pPr algn="l" rtl="0" fontAlgn="base">
              <a:lnSpc>
                <a:spcPts val="1425"/>
              </a:lnSpc>
              <a:buNone/>
            </a:pPr>
            <a:endParaRPr lang="en-US" sz="1400" b="1">
              <a:solidFill>
                <a:srgbClr val="000000"/>
              </a:solidFill>
              <a:latin typeface="+mj-lt"/>
            </a:endParaRPr>
          </a:p>
          <a:p>
            <a:pPr algn="l" rtl="0" fontAlgn="base">
              <a:lnSpc>
                <a:spcPts val="1425"/>
              </a:lnSpc>
              <a:buNone/>
            </a:pPr>
            <a:endParaRPr lang="en-US" sz="1400" b="1" i="0">
              <a:solidFill>
                <a:srgbClr val="000000"/>
              </a:solidFill>
              <a:effectLst/>
              <a:latin typeface="+mj-lt"/>
            </a:endParaRPr>
          </a:p>
          <a:p>
            <a:pPr algn="l" rtl="0" fontAlgn="base">
              <a:lnSpc>
                <a:spcPts val="1425"/>
              </a:lnSpc>
              <a:buNone/>
            </a:pPr>
            <a:r>
              <a:rPr lang="en-US" sz="1400" b="1" i="0">
                <a:solidFill>
                  <a:srgbClr val="00A19C"/>
                </a:solidFill>
                <a:effectLst/>
                <a:latin typeface="Montserrat" pitchFamily="2" charset="77"/>
              </a:rPr>
              <a:t>James Forsythe</a:t>
            </a:r>
            <a:r>
              <a:rPr lang="en-US" sz="1400" b="0" i="0">
                <a:solidFill>
                  <a:srgbClr val="00A19C"/>
                </a:solidFill>
                <a:effectLst/>
                <a:latin typeface="Montserrat" pitchFamily="2" charset="77"/>
              </a:rPr>
              <a:t> </a:t>
            </a:r>
          </a:p>
          <a:p>
            <a:pPr algn="l" rtl="0" fontAlgn="base">
              <a:lnSpc>
                <a:spcPts val="1425"/>
              </a:lnSpc>
              <a:buNone/>
            </a:pPr>
            <a:r>
              <a:rPr lang="en-US" sz="1400" b="1" i="0">
                <a:solidFill>
                  <a:srgbClr val="1B3362"/>
                </a:solidFill>
                <a:effectLst/>
                <a:latin typeface="Montserrat" pitchFamily="2" charset="77"/>
              </a:rPr>
              <a:t>Virtual Technology Executive, Medicus IT</a:t>
            </a:r>
            <a:r>
              <a:rPr lang="en-US" sz="1400" b="0" i="0">
                <a:solidFill>
                  <a:srgbClr val="1B3362"/>
                </a:solidFill>
                <a:effectLst/>
                <a:latin typeface="Montserrat" pitchFamily="2" charset="77"/>
              </a:rPr>
              <a:t> </a:t>
            </a:r>
          </a:p>
          <a:p>
            <a:pPr algn="l" rtl="0" fontAlgn="base">
              <a:lnSpc>
                <a:spcPts val="1425"/>
              </a:lnSpc>
            </a:pPr>
            <a:r>
              <a:rPr lang="en-US" sz="1200" b="0" i="0">
                <a:solidFill>
                  <a:srgbClr val="000000"/>
                </a:solidFill>
                <a:effectLst/>
                <a:latin typeface="Montserrat" pitchFamily="2" charset="77"/>
              </a:rPr>
              <a:t>As a technology executive in the healthcare industry with over 15 years of experience, James has a deep understanding of the intersection between technology and healthcare. He has witnessed the rapid evolution of digital solutions in healthcare, from electronic medical records and telemedicine to advanced data analytics and artificial intelligence applications. His expertise lies in leveraging technology to enhance patient care, improve operational efficiency, and ensure data security and privacy. With a strategic mindset and a passion for innovation, James is committed to driving positive change and delivering impactful solutions in the dynamic landscape of healthcare technology. </a:t>
            </a:r>
          </a:p>
        </p:txBody>
      </p:sp>
      <p:sp>
        <p:nvSpPr>
          <p:cNvPr id="12" name="TextBox 11">
            <a:extLst>
              <a:ext uri="{FF2B5EF4-FFF2-40B4-BE49-F238E27FC236}">
                <a16:creationId xmlns:a16="http://schemas.microsoft.com/office/drawing/2014/main" id="{2E8CEB7A-3ECD-8152-CB99-5CACEB060578}"/>
              </a:ext>
            </a:extLst>
          </p:cNvPr>
          <p:cNvSpPr txBox="1"/>
          <p:nvPr/>
        </p:nvSpPr>
        <p:spPr>
          <a:xfrm>
            <a:off x="5919173" y="3557369"/>
            <a:ext cx="4126870" cy="2172582"/>
          </a:xfrm>
          <a:prstGeom prst="rect">
            <a:avLst/>
          </a:prstGeom>
          <a:noFill/>
        </p:spPr>
        <p:txBody>
          <a:bodyPr wrap="square">
            <a:spAutoFit/>
          </a:bodyPr>
          <a:lstStyle/>
          <a:p>
            <a:pPr algn="l" rtl="0" fontAlgn="base">
              <a:lnSpc>
                <a:spcPts val="1425"/>
              </a:lnSpc>
              <a:buNone/>
            </a:pPr>
            <a:r>
              <a:rPr lang="en-US" sz="1400" b="1" i="0">
                <a:solidFill>
                  <a:srgbClr val="00A19C"/>
                </a:solidFill>
                <a:effectLst/>
                <a:latin typeface="Montserrat" pitchFamily="2" charset="77"/>
              </a:rPr>
              <a:t>Sal Kohgadai</a:t>
            </a:r>
            <a:r>
              <a:rPr lang="en-US" sz="1400" b="0" i="0">
                <a:solidFill>
                  <a:srgbClr val="00A19C"/>
                </a:solidFill>
                <a:effectLst/>
                <a:latin typeface="Montserrat" pitchFamily="2" charset="77"/>
              </a:rPr>
              <a:t> </a:t>
            </a:r>
          </a:p>
          <a:p>
            <a:pPr algn="l" rtl="0" fontAlgn="base">
              <a:lnSpc>
                <a:spcPts val="1425"/>
              </a:lnSpc>
              <a:buNone/>
            </a:pPr>
            <a:r>
              <a:rPr lang="en-US" sz="1400" b="1" i="0">
                <a:solidFill>
                  <a:srgbClr val="1B3362"/>
                </a:solidFill>
                <a:effectLst/>
                <a:latin typeface="Montserrat" pitchFamily="2" charset="77"/>
              </a:rPr>
              <a:t>Virtual Technology Executive, Medicus IT</a:t>
            </a:r>
            <a:r>
              <a:rPr lang="en-US" sz="1400" b="0" i="0">
                <a:solidFill>
                  <a:srgbClr val="1B3362"/>
                </a:solidFill>
                <a:effectLst/>
                <a:latin typeface="Montserrat" pitchFamily="2" charset="77"/>
              </a:rPr>
              <a:t> </a:t>
            </a:r>
          </a:p>
          <a:p>
            <a:pPr algn="l" rtl="0" fontAlgn="base">
              <a:lnSpc>
                <a:spcPts val="1538"/>
              </a:lnSpc>
              <a:spcAft>
                <a:spcPts val="800"/>
              </a:spcAft>
            </a:pPr>
            <a:r>
              <a:rPr lang="en-US" sz="1200" b="0" i="0">
                <a:solidFill>
                  <a:srgbClr val="000000"/>
                </a:solidFill>
                <a:effectLst/>
                <a:latin typeface="Montserrat" pitchFamily="2" charset="77"/>
              </a:rPr>
              <a:t>Sal is the technology executive for several healthcare organizations in California and Arizona. He brings over 25 years of technology experience focusing on operational efficiency in delivering healthcare, resiliency management, and strategic development. Sal is also a certified HIPAA security and privacy expert and spends his time understanding the cybersecurity landscape to help clients lower and mitigate their risk. </a:t>
            </a:r>
          </a:p>
        </p:txBody>
      </p:sp>
      <p:pic>
        <p:nvPicPr>
          <p:cNvPr id="5" name="Picture 4">
            <a:extLst>
              <a:ext uri="{FF2B5EF4-FFF2-40B4-BE49-F238E27FC236}">
                <a16:creationId xmlns:a16="http://schemas.microsoft.com/office/drawing/2014/main" id="{1B26F75C-B97C-DFAF-D904-C195608B3CE2}"/>
              </a:ext>
            </a:extLst>
          </p:cNvPr>
          <p:cNvPicPr>
            <a:picLocks noChangeAspect="1"/>
          </p:cNvPicPr>
          <p:nvPr/>
        </p:nvPicPr>
        <p:blipFill>
          <a:blip r:embed="rId2"/>
          <a:srcRect l="14207" t="27195" r="68270" b="44551"/>
          <a:stretch/>
        </p:blipFill>
        <p:spPr>
          <a:xfrm>
            <a:off x="1717589" y="1305485"/>
            <a:ext cx="2385024" cy="2165385"/>
          </a:xfrm>
          <a:prstGeom prst="rect">
            <a:avLst/>
          </a:prstGeom>
        </p:spPr>
      </p:pic>
      <p:pic>
        <p:nvPicPr>
          <p:cNvPr id="6" name="Picture 5">
            <a:extLst>
              <a:ext uri="{FF2B5EF4-FFF2-40B4-BE49-F238E27FC236}">
                <a16:creationId xmlns:a16="http://schemas.microsoft.com/office/drawing/2014/main" id="{CFD4773F-05F2-6E1F-1D0C-538DF7BDD67B}"/>
              </a:ext>
            </a:extLst>
          </p:cNvPr>
          <p:cNvPicPr>
            <a:picLocks noChangeAspect="1"/>
          </p:cNvPicPr>
          <p:nvPr/>
        </p:nvPicPr>
        <p:blipFill>
          <a:blip r:embed="rId2"/>
          <a:srcRect l="38356" t="27195" r="46120" b="44551"/>
          <a:stretch/>
        </p:blipFill>
        <p:spPr>
          <a:xfrm>
            <a:off x="6425514" y="1305485"/>
            <a:ext cx="2113004" cy="2165385"/>
          </a:xfrm>
          <a:prstGeom prst="rect">
            <a:avLst/>
          </a:prstGeom>
        </p:spPr>
      </p:pic>
    </p:spTree>
    <p:extLst>
      <p:ext uri="{BB962C8B-B14F-4D97-AF65-F5344CB8AC3E}">
        <p14:creationId xmlns:p14="http://schemas.microsoft.com/office/powerpoint/2010/main" val="2014038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300C-15AC-7E43-B7BC-04AD89023235}"/>
              </a:ext>
            </a:extLst>
          </p:cNvPr>
          <p:cNvSpPr>
            <a:spLocks noGrp="1"/>
          </p:cNvSpPr>
          <p:nvPr>
            <p:ph type="title"/>
          </p:nvPr>
        </p:nvSpPr>
        <p:spPr>
          <a:xfrm>
            <a:off x="838200" y="365126"/>
            <a:ext cx="10515600" cy="1200544"/>
          </a:xfrm>
        </p:spPr>
        <p:txBody>
          <a:bodyPr>
            <a:normAutofit/>
          </a:bodyPr>
          <a:lstStyle/>
          <a:p>
            <a:r>
              <a:rPr lang="en-US" sz="4000"/>
              <a:t>Today’s Discussion</a:t>
            </a:r>
          </a:p>
        </p:txBody>
      </p:sp>
      <p:sp>
        <p:nvSpPr>
          <p:cNvPr id="4" name="Slide Number Placeholder 3">
            <a:extLst>
              <a:ext uri="{FF2B5EF4-FFF2-40B4-BE49-F238E27FC236}">
                <a16:creationId xmlns:a16="http://schemas.microsoft.com/office/drawing/2014/main" id="{A98C81F2-C77B-9734-2763-BDD8ECAE4585}"/>
              </a:ext>
            </a:extLst>
          </p:cNvPr>
          <p:cNvSpPr>
            <a:spLocks noGrp="1"/>
          </p:cNvSpPr>
          <p:nvPr>
            <p:ph type="sldNum" sz="quarter" idx="12"/>
          </p:nvPr>
        </p:nvSpPr>
        <p:spPr/>
        <p:txBody>
          <a:bodyPr/>
          <a:lstStyle/>
          <a:p>
            <a:fld id="{EE90A8C7-7DBF-1F42-858B-F047861BBF62}" type="slidenum">
              <a:rPr lang="en-US" smtClean="0"/>
              <a:pPr/>
              <a:t>3</a:t>
            </a:fld>
            <a:endParaRPr lang="en-US"/>
          </a:p>
        </p:txBody>
      </p:sp>
      <p:sp>
        <p:nvSpPr>
          <p:cNvPr id="8" name="Content Placeholder 2">
            <a:extLst>
              <a:ext uri="{FF2B5EF4-FFF2-40B4-BE49-F238E27FC236}">
                <a16:creationId xmlns:a16="http://schemas.microsoft.com/office/drawing/2014/main" id="{0E0E3B7F-E89D-72E1-79FE-0D6B90D8B6AE}"/>
              </a:ext>
            </a:extLst>
          </p:cNvPr>
          <p:cNvSpPr>
            <a:spLocks noGrp="1"/>
          </p:cNvSpPr>
          <p:nvPr>
            <p:ph idx="1"/>
          </p:nvPr>
        </p:nvSpPr>
        <p:spPr>
          <a:xfrm>
            <a:off x="838200" y="1799408"/>
            <a:ext cx="10515600" cy="4351338"/>
          </a:xfrm>
        </p:spPr>
        <p:txBody>
          <a:bodyPr/>
          <a:lstStyle/>
          <a:p>
            <a:endParaRPr kumimoji="0" lang="en-US" sz="3200" b="1" i="0" u="none" strike="noStrike" kern="1200" cap="none" spc="0" normalizeH="0" baseline="0" noProof="0">
              <a:ln>
                <a:noFill/>
              </a:ln>
              <a:solidFill>
                <a:srgbClr val="193C66"/>
              </a:solidFill>
              <a:effectLst/>
              <a:uLnTx/>
              <a:uFillTx/>
              <a:latin typeface="Montserrat" pitchFamily="2" charset="77"/>
              <a:ea typeface="+mj-ea"/>
              <a:cs typeface="+mj-cs"/>
            </a:endParaRPr>
          </a:p>
          <a:p>
            <a:r>
              <a:rPr lang="en-US" sz="3200" b="1">
                <a:solidFill>
                  <a:srgbClr val="193C66"/>
                </a:solidFill>
                <a:ea typeface="+mj-ea"/>
                <a:cs typeface="+mj-cs"/>
              </a:rPr>
              <a:t>1. What is coming</a:t>
            </a:r>
          </a:p>
          <a:p>
            <a:endParaRPr lang="en-US" sz="3200" b="1">
              <a:solidFill>
                <a:srgbClr val="193C66"/>
              </a:solidFill>
              <a:ea typeface="+mj-ea"/>
              <a:cs typeface="+mj-cs"/>
            </a:endParaRPr>
          </a:p>
          <a:p>
            <a:r>
              <a:rPr lang="en-US" sz="3200" b="1">
                <a:solidFill>
                  <a:srgbClr val="193C66"/>
                </a:solidFill>
                <a:ea typeface="+mj-ea"/>
                <a:cs typeface="+mj-cs"/>
              </a:rPr>
              <a:t>2. Why it’s important</a:t>
            </a:r>
          </a:p>
          <a:p>
            <a:endParaRPr lang="en-US" sz="3200" b="1">
              <a:solidFill>
                <a:srgbClr val="193C66"/>
              </a:solidFill>
              <a:ea typeface="+mj-ea"/>
              <a:cs typeface="+mj-cs"/>
            </a:endParaRPr>
          </a:p>
          <a:p>
            <a:r>
              <a:rPr lang="en-US" sz="3200" b="1">
                <a:solidFill>
                  <a:srgbClr val="193C66"/>
                </a:solidFill>
                <a:ea typeface="+mj-ea"/>
                <a:cs typeface="+mj-cs"/>
              </a:rPr>
              <a:t>3. What do we need to think about</a:t>
            </a:r>
            <a:endParaRPr lang="en-US"/>
          </a:p>
        </p:txBody>
      </p:sp>
    </p:spTree>
    <p:extLst>
      <p:ext uri="{BB962C8B-B14F-4D97-AF65-F5344CB8AC3E}">
        <p14:creationId xmlns:p14="http://schemas.microsoft.com/office/powerpoint/2010/main" val="2087082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E80A-18DB-8C0A-9B6F-5FEA73FFCE25}"/>
              </a:ext>
            </a:extLst>
          </p:cNvPr>
          <p:cNvSpPr>
            <a:spLocks noGrp="1"/>
          </p:cNvSpPr>
          <p:nvPr>
            <p:ph type="title"/>
          </p:nvPr>
        </p:nvSpPr>
        <p:spPr/>
        <p:txBody>
          <a:bodyPr>
            <a:normAutofit/>
          </a:bodyPr>
          <a:lstStyle/>
          <a:p>
            <a:r>
              <a:rPr lang="en-US" sz="3600"/>
              <a:t>Brief History of HIPAA Security Rule</a:t>
            </a:r>
          </a:p>
        </p:txBody>
      </p:sp>
      <p:sp>
        <p:nvSpPr>
          <p:cNvPr id="4" name="Slide Number Placeholder 3">
            <a:extLst>
              <a:ext uri="{FF2B5EF4-FFF2-40B4-BE49-F238E27FC236}">
                <a16:creationId xmlns:a16="http://schemas.microsoft.com/office/drawing/2014/main" id="{956B8780-7E6E-3BDC-FFE1-0FD35B98FC7A}"/>
              </a:ext>
            </a:extLst>
          </p:cNvPr>
          <p:cNvSpPr>
            <a:spLocks noGrp="1"/>
          </p:cNvSpPr>
          <p:nvPr>
            <p:ph type="sldNum" sz="quarter" idx="12"/>
          </p:nvPr>
        </p:nvSpPr>
        <p:spPr/>
        <p:txBody>
          <a:bodyPr/>
          <a:lstStyle/>
          <a:p>
            <a:fld id="{EE90A8C7-7DBF-1F42-858B-F047861BBF62}" type="slidenum">
              <a:rPr lang="en-US" smtClean="0"/>
              <a:pPr/>
              <a:t>4</a:t>
            </a:fld>
            <a:endParaRPr lang="en-US"/>
          </a:p>
        </p:txBody>
      </p:sp>
      <p:sp>
        <p:nvSpPr>
          <p:cNvPr id="13" name="Oval 12">
            <a:extLst>
              <a:ext uri="{FF2B5EF4-FFF2-40B4-BE49-F238E27FC236}">
                <a16:creationId xmlns:a16="http://schemas.microsoft.com/office/drawing/2014/main" id="{88F8B9FF-C564-A668-E221-ACA2A25785F0}"/>
              </a:ext>
            </a:extLst>
          </p:cNvPr>
          <p:cNvSpPr/>
          <p:nvPr/>
        </p:nvSpPr>
        <p:spPr>
          <a:xfrm>
            <a:off x="4637168" y="2121564"/>
            <a:ext cx="3571362" cy="3533484"/>
          </a:xfrm>
          <a:prstGeom prst="ellipse">
            <a:avLst/>
          </a:prstGeom>
          <a:solidFill>
            <a:schemeClr val="tx1">
              <a:lumMod val="75000"/>
              <a:lumOff val="2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Oval 5">
            <a:extLst>
              <a:ext uri="{FF2B5EF4-FFF2-40B4-BE49-F238E27FC236}">
                <a16:creationId xmlns:a16="http://schemas.microsoft.com/office/drawing/2014/main" id="{D0BC21C9-2CDF-A380-9755-E52898390CBB}"/>
              </a:ext>
            </a:extLst>
          </p:cNvPr>
          <p:cNvSpPr/>
          <p:nvPr/>
        </p:nvSpPr>
        <p:spPr>
          <a:xfrm>
            <a:off x="3312481" y="2634214"/>
            <a:ext cx="2535071" cy="2508185"/>
          </a:xfrm>
          <a:prstGeom prst="ellipse">
            <a:avLst/>
          </a:prstGeom>
          <a:solidFill>
            <a:srgbClr val="00A19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Oval 6">
            <a:extLst>
              <a:ext uri="{FF2B5EF4-FFF2-40B4-BE49-F238E27FC236}">
                <a16:creationId xmlns:a16="http://schemas.microsoft.com/office/drawing/2014/main" id="{D7586EE9-AB96-46B8-EAE5-323A57CF025E}"/>
              </a:ext>
            </a:extLst>
          </p:cNvPr>
          <p:cNvSpPr/>
          <p:nvPr/>
        </p:nvSpPr>
        <p:spPr>
          <a:xfrm>
            <a:off x="1816065" y="2934236"/>
            <a:ext cx="1987002" cy="1965928"/>
          </a:xfrm>
          <a:prstGeom prst="ellipse">
            <a:avLst/>
          </a:prstGeom>
          <a:solidFill>
            <a:srgbClr val="193C66"/>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Oval 7">
            <a:extLst>
              <a:ext uri="{FF2B5EF4-FFF2-40B4-BE49-F238E27FC236}">
                <a16:creationId xmlns:a16="http://schemas.microsoft.com/office/drawing/2014/main" id="{B4BA884C-57E8-8726-D045-FA6C77269CB1}"/>
              </a:ext>
            </a:extLst>
          </p:cNvPr>
          <p:cNvSpPr/>
          <p:nvPr/>
        </p:nvSpPr>
        <p:spPr>
          <a:xfrm>
            <a:off x="838200" y="3168490"/>
            <a:ext cx="1496416" cy="1480546"/>
          </a:xfrm>
          <a:prstGeom prst="ellipse">
            <a:avLst/>
          </a:prstGeom>
          <a:solidFill>
            <a:schemeClr val="bg2">
              <a:lumMod val="5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t>1996</a:t>
            </a:r>
          </a:p>
          <a:p>
            <a:pPr algn="ctr"/>
            <a:r>
              <a:rPr lang="en-US"/>
              <a:t>HIPAA enacted</a:t>
            </a:r>
          </a:p>
        </p:txBody>
      </p:sp>
      <p:sp>
        <p:nvSpPr>
          <p:cNvPr id="10" name="TextBox 9">
            <a:extLst>
              <a:ext uri="{FF2B5EF4-FFF2-40B4-BE49-F238E27FC236}">
                <a16:creationId xmlns:a16="http://schemas.microsoft.com/office/drawing/2014/main" id="{99356ACC-F67A-5170-96D9-2E790D4F1FBC}"/>
              </a:ext>
            </a:extLst>
          </p:cNvPr>
          <p:cNvSpPr txBox="1"/>
          <p:nvPr/>
        </p:nvSpPr>
        <p:spPr>
          <a:xfrm>
            <a:off x="1994339" y="3381135"/>
            <a:ext cx="1809317" cy="984885"/>
          </a:xfrm>
          <a:prstGeom prst="rect">
            <a:avLst/>
          </a:prstGeom>
          <a:noFill/>
        </p:spPr>
        <p:txBody>
          <a:bodyPr wrap="square" lIns="0" tIns="0" rIns="0" bIns="0" anchor="t">
            <a:spAutoFit/>
          </a:bodyPr>
          <a:lstStyle/>
          <a:p>
            <a:pPr algn="ctr"/>
            <a:r>
              <a:rPr lang="en-US">
                <a:solidFill>
                  <a:schemeClr val="bg1"/>
                </a:solidFill>
              </a:rPr>
              <a:t>2002</a:t>
            </a:r>
          </a:p>
          <a:p>
            <a:pPr algn="ctr"/>
            <a:r>
              <a:rPr lang="en-US">
                <a:solidFill>
                  <a:schemeClr val="bg1"/>
                </a:solidFill>
              </a:rPr>
              <a:t> </a:t>
            </a:r>
            <a:r>
              <a:rPr lang="en-US" sz="1400">
                <a:solidFill>
                  <a:schemeClr val="bg1"/>
                </a:solidFill>
              </a:rPr>
              <a:t>    Privacy and     </a:t>
            </a:r>
          </a:p>
          <a:p>
            <a:pPr algn="ctr"/>
            <a:r>
              <a:rPr lang="en-US" sz="1400">
                <a:solidFill>
                  <a:schemeClr val="bg1"/>
                </a:solidFill>
              </a:rPr>
              <a:t>          Security Rule added</a:t>
            </a:r>
          </a:p>
        </p:txBody>
      </p:sp>
      <p:sp>
        <p:nvSpPr>
          <p:cNvPr id="11" name="TextBox 10">
            <a:extLst>
              <a:ext uri="{FF2B5EF4-FFF2-40B4-BE49-F238E27FC236}">
                <a16:creationId xmlns:a16="http://schemas.microsoft.com/office/drawing/2014/main" id="{98A78553-8B5C-C6FA-9B61-145468CBB483}"/>
              </a:ext>
            </a:extLst>
          </p:cNvPr>
          <p:cNvSpPr txBox="1"/>
          <p:nvPr/>
        </p:nvSpPr>
        <p:spPr>
          <a:xfrm>
            <a:off x="3520910" y="3045886"/>
            <a:ext cx="2300748" cy="830997"/>
          </a:xfrm>
          <a:prstGeom prst="rect">
            <a:avLst/>
          </a:prstGeom>
          <a:noFill/>
        </p:spPr>
        <p:txBody>
          <a:bodyPr wrap="square" lIns="0" tIns="0" rIns="0" bIns="0">
            <a:spAutoFit/>
          </a:bodyPr>
          <a:lstStyle/>
          <a:p>
            <a:pPr algn="ctr"/>
            <a:r>
              <a:rPr lang="en-US">
                <a:solidFill>
                  <a:schemeClr val="bg1"/>
                </a:solidFill>
              </a:rPr>
              <a:t>2009</a:t>
            </a:r>
            <a:r>
              <a:rPr lang="en-US">
                <a:solidFill>
                  <a:srgbClr val="00A19C"/>
                </a:solidFill>
              </a:rPr>
              <a:t>_</a:t>
            </a:r>
            <a:r>
              <a:rPr lang="en-US">
                <a:solidFill>
                  <a:schemeClr val="bg1"/>
                </a:solidFill>
              </a:rPr>
              <a:t> </a:t>
            </a:r>
          </a:p>
          <a:p>
            <a:pPr algn="ctr"/>
            <a:r>
              <a:rPr lang="en-US">
                <a:solidFill>
                  <a:schemeClr val="bg1"/>
                </a:solidFill>
              </a:rPr>
              <a:t>   </a:t>
            </a:r>
            <a:r>
              <a:rPr lang="en-US" sz="1600">
                <a:solidFill>
                  <a:schemeClr val="bg1"/>
                </a:solidFill>
              </a:rPr>
              <a:t>HITECH</a:t>
            </a:r>
            <a:r>
              <a:rPr lang="en-US">
                <a:solidFill>
                  <a:schemeClr val="bg1"/>
                </a:solidFill>
              </a:rPr>
              <a:t> and Breach Notification Rule</a:t>
            </a:r>
          </a:p>
        </p:txBody>
      </p:sp>
      <p:sp>
        <p:nvSpPr>
          <p:cNvPr id="14" name="TextBox 13">
            <a:extLst>
              <a:ext uri="{FF2B5EF4-FFF2-40B4-BE49-F238E27FC236}">
                <a16:creationId xmlns:a16="http://schemas.microsoft.com/office/drawing/2014/main" id="{EE642045-40F1-9DD1-D484-A6CC1177233F}"/>
              </a:ext>
            </a:extLst>
          </p:cNvPr>
          <p:cNvSpPr txBox="1"/>
          <p:nvPr/>
        </p:nvSpPr>
        <p:spPr>
          <a:xfrm>
            <a:off x="5492679" y="2702636"/>
            <a:ext cx="2000326" cy="892552"/>
          </a:xfrm>
          <a:prstGeom prst="rect">
            <a:avLst/>
          </a:prstGeom>
          <a:noFill/>
        </p:spPr>
        <p:txBody>
          <a:bodyPr wrap="square" lIns="0" tIns="0" rIns="0" bIns="0">
            <a:spAutoFit/>
          </a:bodyPr>
          <a:lstStyle/>
          <a:p>
            <a:pPr algn="ctr"/>
            <a:r>
              <a:rPr lang="en-US" sz="2000">
                <a:solidFill>
                  <a:schemeClr val="bg1"/>
                </a:solidFill>
              </a:rPr>
              <a:t>2013</a:t>
            </a:r>
          </a:p>
          <a:p>
            <a:pPr algn="ctr"/>
            <a:r>
              <a:rPr lang="en-US" sz="2000">
                <a:solidFill>
                  <a:schemeClr val="bg1"/>
                </a:solidFill>
              </a:rPr>
              <a:t>   </a:t>
            </a:r>
            <a:r>
              <a:rPr lang="en-US">
                <a:solidFill>
                  <a:schemeClr val="bg1"/>
                </a:solidFill>
              </a:rPr>
              <a:t>Omnibus Final Rule</a:t>
            </a:r>
            <a:endParaRPr lang="en-US" sz="2000">
              <a:solidFill>
                <a:schemeClr val="bg1"/>
              </a:solidFill>
            </a:endParaRPr>
          </a:p>
        </p:txBody>
      </p:sp>
      <p:sp>
        <p:nvSpPr>
          <p:cNvPr id="15" name="TextBox 14">
            <a:extLst>
              <a:ext uri="{FF2B5EF4-FFF2-40B4-BE49-F238E27FC236}">
                <a16:creationId xmlns:a16="http://schemas.microsoft.com/office/drawing/2014/main" id="{C17689A3-20DF-46CB-DE68-4AD50BC03CAE}"/>
              </a:ext>
            </a:extLst>
          </p:cNvPr>
          <p:cNvSpPr txBox="1"/>
          <p:nvPr/>
        </p:nvSpPr>
        <p:spPr>
          <a:xfrm>
            <a:off x="3745041" y="4073325"/>
            <a:ext cx="1797380" cy="369332"/>
          </a:xfrm>
          <a:prstGeom prst="rect">
            <a:avLst/>
          </a:prstGeom>
          <a:noFill/>
        </p:spPr>
        <p:txBody>
          <a:bodyPr wrap="square" lIns="0" tIns="0" rIns="0" bIns="0">
            <a:spAutoFit/>
          </a:bodyPr>
          <a:lstStyle/>
          <a:p>
            <a:pPr algn="ctr"/>
            <a:r>
              <a:rPr lang="en-US" sz="1200">
                <a:solidFill>
                  <a:schemeClr val="bg1"/>
                </a:solidFill>
              </a:rPr>
              <a:t>Implement EHR, PHI breaches must be notified</a:t>
            </a:r>
          </a:p>
        </p:txBody>
      </p:sp>
      <p:sp>
        <p:nvSpPr>
          <p:cNvPr id="17" name="TextBox 16">
            <a:extLst>
              <a:ext uri="{FF2B5EF4-FFF2-40B4-BE49-F238E27FC236}">
                <a16:creationId xmlns:a16="http://schemas.microsoft.com/office/drawing/2014/main" id="{B574D332-6851-803B-776F-78368063109E}"/>
              </a:ext>
            </a:extLst>
          </p:cNvPr>
          <p:cNvSpPr txBox="1"/>
          <p:nvPr/>
        </p:nvSpPr>
        <p:spPr>
          <a:xfrm>
            <a:off x="5453931" y="3888659"/>
            <a:ext cx="2754599" cy="553998"/>
          </a:xfrm>
          <a:prstGeom prst="rect">
            <a:avLst/>
          </a:prstGeom>
          <a:noFill/>
        </p:spPr>
        <p:txBody>
          <a:bodyPr wrap="square" lIns="0" tIns="0" rIns="0" bIns="0">
            <a:spAutoFit/>
          </a:bodyPr>
          <a:lstStyle/>
          <a:p>
            <a:pPr algn="ctr"/>
            <a:r>
              <a:rPr lang="en-US" sz="1200">
                <a:solidFill>
                  <a:schemeClr val="bg1"/>
                </a:solidFill>
              </a:rPr>
              <a:t>Extend HIPAA rule to BAs, </a:t>
            </a:r>
          </a:p>
          <a:p>
            <a:pPr algn="ctr"/>
            <a:r>
              <a:rPr lang="en-US" sz="1200">
                <a:solidFill>
                  <a:schemeClr val="bg1"/>
                </a:solidFill>
              </a:rPr>
              <a:t>Introduce encryption, </a:t>
            </a:r>
          </a:p>
          <a:p>
            <a:pPr algn="ctr"/>
            <a:r>
              <a:rPr lang="en-US" sz="1200">
                <a:solidFill>
                  <a:schemeClr val="bg1"/>
                </a:solidFill>
              </a:rPr>
              <a:t>New financial penalties</a:t>
            </a:r>
          </a:p>
        </p:txBody>
      </p:sp>
      <p:sp>
        <p:nvSpPr>
          <p:cNvPr id="18" name="TextBox 17">
            <a:extLst>
              <a:ext uri="{FF2B5EF4-FFF2-40B4-BE49-F238E27FC236}">
                <a16:creationId xmlns:a16="http://schemas.microsoft.com/office/drawing/2014/main" id="{A6F85385-DC5B-E4AD-7228-2E754C8390A8}"/>
              </a:ext>
            </a:extLst>
          </p:cNvPr>
          <p:cNvSpPr txBox="1"/>
          <p:nvPr/>
        </p:nvSpPr>
        <p:spPr>
          <a:xfrm>
            <a:off x="9533217" y="3224003"/>
            <a:ext cx="2300748" cy="738664"/>
          </a:xfrm>
          <a:prstGeom prst="rect">
            <a:avLst/>
          </a:prstGeom>
          <a:noFill/>
        </p:spPr>
        <p:txBody>
          <a:bodyPr wrap="square" lIns="0" tIns="0" rIns="0" bIns="0">
            <a:spAutoFit/>
          </a:bodyPr>
          <a:lstStyle/>
          <a:p>
            <a:pPr algn="ctr"/>
            <a:r>
              <a:rPr lang="en-US" sz="2400" b="1"/>
              <a:t>12 Years</a:t>
            </a:r>
          </a:p>
          <a:p>
            <a:pPr algn="ctr"/>
            <a:r>
              <a:rPr lang="en-US" sz="2400" b="1"/>
              <a:t>   later…</a:t>
            </a:r>
          </a:p>
        </p:txBody>
      </p:sp>
    </p:spTree>
    <p:extLst>
      <p:ext uri="{BB962C8B-B14F-4D97-AF65-F5344CB8AC3E}">
        <p14:creationId xmlns:p14="http://schemas.microsoft.com/office/powerpoint/2010/main" val="34474871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a:extLst>
              <a:ext uri="{FF2B5EF4-FFF2-40B4-BE49-F238E27FC236}">
                <a16:creationId xmlns:a16="http://schemas.microsoft.com/office/drawing/2014/main" id="{4F36B736-26BD-A743-5371-61EDD680CE4D}"/>
              </a:ext>
            </a:extLst>
          </p:cNvPr>
          <p:cNvCxnSpPr>
            <a:cxnSpLocks/>
          </p:cNvCxnSpPr>
          <p:nvPr/>
        </p:nvCxnSpPr>
        <p:spPr>
          <a:xfrm>
            <a:off x="5868368" y="3259240"/>
            <a:ext cx="3055067" cy="0"/>
          </a:xfrm>
          <a:prstGeom prst="straightConnector1">
            <a:avLst/>
          </a:prstGeom>
          <a:ln>
            <a:solidFill>
              <a:srgbClr val="1B3362"/>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4D2F635-EC57-A239-4F32-E53B8BE06926}"/>
              </a:ext>
            </a:extLst>
          </p:cNvPr>
          <p:cNvSpPr>
            <a:spLocks noGrp="1"/>
          </p:cNvSpPr>
          <p:nvPr>
            <p:ph type="title"/>
          </p:nvPr>
        </p:nvSpPr>
        <p:spPr>
          <a:xfrm>
            <a:off x="838200" y="146260"/>
            <a:ext cx="8208882" cy="2027167"/>
          </a:xfrm>
        </p:spPr>
        <p:txBody>
          <a:bodyPr>
            <a:normAutofit/>
          </a:bodyPr>
          <a:lstStyle/>
          <a:p>
            <a:r>
              <a:rPr lang="en-US" sz="4000"/>
              <a:t>Timeline</a:t>
            </a:r>
            <a:br>
              <a:rPr lang="en-US" sz="4400"/>
            </a:br>
            <a:r>
              <a:rPr lang="en-US" sz="2000">
                <a:solidFill>
                  <a:srgbClr val="00A19C"/>
                </a:solidFill>
              </a:rPr>
              <a:t>When will the new HIPAA Security Rule take effect?</a:t>
            </a:r>
            <a:endParaRPr lang="en-US" sz="4400">
              <a:solidFill>
                <a:srgbClr val="00A19C"/>
              </a:solidFill>
            </a:endParaRPr>
          </a:p>
        </p:txBody>
      </p:sp>
      <p:sp>
        <p:nvSpPr>
          <p:cNvPr id="4" name="Slide Number Placeholder 3">
            <a:extLst>
              <a:ext uri="{FF2B5EF4-FFF2-40B4-BE49-F238E27FC236}">
                <a16:creationId xmlns:a16="http://schemas.microsoft.com/office/drawing/2014/main" id="{32F7EDDC-F611-22A9-007D-7793BB8028B6}"/>
              </a:ext>
            </a:extLst>
          </p:cNvPr>
          <p:cNvSpPr>
            <a:spLocks noGrp="1"/>
          </p:cNvSpPr>
          <p:nvPr>
            <p:ph type="sldNum" sz="quarter" idx="12"/>
          </p:nvPr>
        </p:nvSpPr>
        <p:spPr/>
        <p:txBody>
          <a:bodyPr/>
          <a:lstStyle/>
          <a:p>
            <a:fld id="{EE90A8C7-7DBF-1F42-858B-F047861BBF62}" type="slidenum">
              <a:rPr lang="en-US" smtClean="0"/>
              <a:pPr/>
              <a:t>5</a:t>
            </a:fld>
            <a:endParaRPr lang="en-US"/>
          </a:p>
        </p:txBody>
      </p:sp>
      <p:cxnSp>
        <p:nvCxnSpPr>
          <p:cNvPr id="6" name="Straight Connector 5">
            <a:extLst>
              <a:ext uri="{FF2B5EF4-FFF2-40B4-BE49-F238E27FC236}">
                <a16:creationId xmlns:a16="http://schemas.microsoft.com/office/drawing/2014/main" id="{C642686B-46D2-4C5B-BC89-BE2F57DF3C8A}"/>
              </a:ext>
            </a:extLst>
          </p:cNvPr>
          <p:cNvCxnSpPr>
            <a:cxnSpLocks/>
          </p:cNvCxnSpPr>
          <p:nvPr/>
        </p:nvCxnSpPr>
        <p:spPr>
          <a:xfrm>
            <a:off x="562708" y="3135991"/>
            <a:ext cx="9650063" cy="0"/>
          </a:xfrm>
          <a:prstGeom prst="line">
            <a:avLst/>
          </a:prstGeom>
          <a:ln w="57150">
            <a:solidFill>
              <a:srgbClr val="1B3362"/>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0533F1F-26F6-BF05-E9A6-CEA82CEC08ED}"/>
              </a:ext>
            </a:extLst>
          </p:cNvPr>
          <p:cNvSpPr txBox="1"/>
          <p:nvPr/>
        </p:nvSpPr>
        <p:spPr>
          <a:xfrm>
            <a:off x="164439" y="4345721"/>
            <a:ext cx="2111666" cy="738664"/>
          </a:xfrm>
          <a:prstGeom prst="rect">
            <a:avLst/>
          </a:prstGeom>
          <a:noFill/>
        </p:spPr>
        <p:txBody>
          <a:bodyPr wrap="square">
            <a:spAutoFit/>
          </a:bodyPr>
          <a:lstStyle/>
          <a:p>
            <a:pPr algn="ctr"/>
            <a:r>
              <a:rPr lang="en-US" sz="1400" b="1">
                <a:effectLst/>
                <a:latin typeface="Montserrat" panose="00000500000000000000" pitchFamily="2" charset="0"/>
              </a:rPr>
              <a:t>Notice of Proposed Rulemaking (NPRM) Published</a:t>
            </a:r>
            <a:endParaRPr lang="en-US" sz="1400" b="1">
              <a:latin typeface="Montserrat" panose="00000500000000000000" pitchFamily="2" charset="0"/>
            </a:endParaRPr>
          </a:p>
        </p:txBody>
      </p:sp>
      <p:cxnSp>
        <p:nvCxnSpPr>
          <p:cNvPr id="11" name="Straight Connector 10">
            <a:extLst>
              <a:ext uri="{FF2B5EF4-FFF2-40B4-BE49-F238E27FC236}">
                <a16:creationId xmlns:a16="http://schemas.microsoft.com/office/drawing/2014/main" id="{8D23395C-F4B8-FB7F-0DC2-CB44AAD061C5}"/>
              </a:ext>
            </a:extLst>
          </p:cNvPr>
          <p:cNvCxnSpPr>
            <a:cxnSpLocks/>
          </p:cNvCxnSpPr>
          <p:nvPr/>
        </p:nvCxnSpPr>
        <p:spPr>
          <a:xfrm>
            <a:off x="1090246" y="3113957"/>
            <a:ext cx="0" cy="600868"/>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0036018-45CC-FAED-8C18-96C3A1147937}"/>
              </a:ext>
            </a:extLst>
          </p:cNvPr>
          <p:cNvSpPr txBox="1"/>
          <p:nvPr/>
        </p:nvSpPr>
        <p:spPr>
          <a:xfrm>
            <a:off x="339275" y="3774383"/>
            <a:ext cx="1634255" cy="523220"/>
          </a:xfrm>
          <a:prstGeom prst="rect">
            <a:avLst/>
          </a:prstGeom>
          <a:noFill/>
        </p:spPr>
        <p:txBody>
          <a:bodyPr wrap="square">
            <a:spAutoFit/>
          </a:bodyPr>
          <a:lstStyle/>
          <a:p>
            <a:pPr algn="ctr"/>
            <a:r>
              <a:rPr lang="en-US" sz="1400">
                <a:effectLst/>
                <a:latin typeface="Montserrat" panose="00000500000000000000" pitchFamily="2" charset="0"/>
              </a:rPr>
              <a:t>December 27, 2024</a:t>
            </a:r>
            <a:endParaRPr lang="en-US" sz="1400">
              <a:latin typeface="Montserrat" panose="00000500000000000000" pitchFamily="2" charset="0"/>
            </a:endParaRPr>
          </a:p>
        </p:txBody>
      </p:sp>
      <p:sp>
        <p:nvSpPr>
          <p:cNvPr id="15" name="TextBox 14">
            <a:extLst>
              <a:ext uri="{FF2B5EF4-FFF2-40B4-BE49-F238E27FC236}">
                <a16:creationId xmlns:a16="http://schemas.microsoft.com/office/drawing/2014/main" id="{133E718D-5230-8B32-CFEA-33392B59BDEE}"/>
              </a:ext>
            </a:extLst>
          </p:cNvPr>
          <p:cNvSpPr txBox="1"/>
          <p:nvPr/>
        </p:nvSpPr>
        <p:spPr>
          <a:xfrm>
            <a:off x="2366675" y="4317063"/>
            <a:ext cx="2111666" cy="523220"/>
          </a:xfrm>
          <a:prstGeom prst="rect">
            <a:avLst/>
          </a:prstGeom>
          <a:noFill/>
        </p:spPr>
        <p:txBody>
          <a:bodyPr wrap="square">
            <a:spAutoFit/>
          </a:bodyPr>
          <a:lstStyle/>
          <a:p>
            <a:pPr algn="ctr"/>
            <a:r>
              <a:rPr lang="en-US" sz="1400" b="1">
                <a:effectLst/>
                <a:latin typeface="Montserrat" panose="00000500000000000000" pitchFamily="2" charset="0"/>
              </a:rPr>
              <a:t>Public Comment Period</a:t>
            </a:r>
            <a:endParaRPr lang="en-US" sz="1400" b="1">
              <a:latin typeface="Montserrat" panose="00000500000000000000" pitchFamily="2" charset="0"/>
            </a:endParaRPr>
          </a:p>
        </p:txBody>
      </p:sp>
      <p:cxnSp>
        <p:nvCxnSpPr>
          <p:cNvPr id="16" name="Straight Connector 15">
            <a:extLst>
              <a:ext uri="{FF2B5EF4-FFF2-40B4-BE49-F238E27FC236}">
                <a16:creationId xmlns:a16="http://schemas.microsoft.com/office/drawing/2014/main" id="{0BFABCC7-D75A-53E9-30B0-D41808CFB0EE}"/>
              </a:ext>
            </a:extLst>
          </p:cNvPr>
          <p:cNvCxnSpPr>
            <a:cxnSpLocks/>
          </p:cNvCxnSpPr>
          <p:nvPr/>
        </p:nvCxnSpPr>
        <p:spPr>
          <a:xfrm>
            <a:off x="3357822" y="3113957"/>
            <a:ext cx="0" cy="600868"/>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854FAD4-9210-861D-2D5A-3244CB6E2671}"/>
              </a:ext>
            </a:extLst>
          </p:cNvPr>
          <p:cNvSpPr txBox="1"/>
          <p:nvPr/>
        </p:nvSpPr>
        <p:spPr>
          <a:xfrm>
            <a:off x="2712706" y="3774383"/>
            <a:ext cx="1341560" cy="523220"/>
          </a:xfrm>
          <a:prstGeom prst="rect">
            <a:avLst/>
          </a:prstGeom>
          <a:noFill/>
        </p:spPr>
        <p:txBody>
          <a:bodyPr wrap="square">
            <a:spAutoFit/>
          </a:bodyPr>
          <a:lstStyle/>
          <a:p>
            <a:pPr algn="ctr"/>
            <a:r>
              <a:rPr lang="en-US" sz="1400">
                <a:effectLst/>
                <a:latin typeface="Montserrat" panose="00000500000000000000" pitchFamily="2" charset="0"/>
              </a:rPr>
              <a:t>March 7, 2025</a:t>
            </a:r>
            <a:endParaRPr lang="en-US" sz="1400">
              <a:latin typeface="Montserrat" panose="00000500000000000000" pitchFamily="2" charset="0"/>
            </a:endParaRPr>
          </a:p>
        </p:txBody>
      </p:sp>
      <p:cxnSp>
        <p:nvCxnSpPr>
          <p:cNvPr id="18" name="Straight Connector 17">
            <a:extLst>
              <a:ext uri="{FF2B5EF4-FFF2-40B4-BE49-F238E27FC236}">
                <a16:creationId xmlns:a16="http://schemas.microsoft.com/office/drawing/2014/main" id="{0461046B-733C-7578-768F-22C37CAE0E58}"/>
              </a:ext>
            </a:extLst>
          </p:cNvPr>
          <p:cNvCxnSpPr>
            <a:cxnSpLocks/>
          </p:cNvCxnSpPr>
          <p:nvPr/>
        </p:nvCxnSpPr>
        <p:spPr>
          <a:xfrm>
            <a:off x="4412683" y="3113957"/>
            <a:ext cx="0" cy="583284"/>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E3730D9-44C7-90FB-C93E-AD47D0CBAC2F}"/>
              </a:ext>
            </a:extLst>
          </p:cNvPr>
          <p:cNvSpPr txBox="1"/>
          <p:nvPr/>
        </p:nvSpPr>
        <p:spPr>
          <a:xfrm>
            <a:off x="3767567" y="3756799"/>
            <a:ext cx="1341560" cy="307777"/>
          </a:xfrm>
          <a:prstGeom prst="rect">
            <a:avLst/>
          </a:prstGeom>
          <a:noFill/>
        </p:spPr>
        <p:txBody>
          <a:bodyPr wrap="square">
            <a:spAutoFit/>
          </a:bodyPr>
          <a:lstStyle/>
          <a:p>
            <a:pPr algn="ctr"/>
            <a:r>
              <a:rPr lang="en-US" sz="1400">
                <a:effectLst/>
                <a:latin typeface="Montserrat" panose="00000500000000000000" pitchFamily="2" charset="0"/>
              </a:rPr>
              <a:t>Today</a:t>
            </a:r>
            <a:endParaRPr lang="en-US" sz="1400">
              <a:latin typeface="Montserrat" panose="00000500000000000000" pitchFamily="2" charset="0"/>
            </a:endParaRPr>
          </a:p>
        </p:txBody>
      </p:sp>
      <p:sp>
        <p:nvSpPr>
          <p:cNvPr id="20" name="TextBox 19">
            <a:extLst>
              <a:ext uri="{FF2B5EF4-FFF2-40B4-BE49-F238E27FC236}">
                <a16:creationId xmlns:a16="http://schemas.microsoft.com/office/drawing/2014/main" id="{572999D3-D855-5544-253A-D907E7849289}"/>
              </a:ext>
            </a:extLst>
          </p:cNvPr>
          <p:cNvSpPr txBox="1"/>
          <p:nvPr/>
        </p:nvSpPr>
        <p:spPr>
          <a:xfrm>
            <a:off x="4974055" y="4355271"/>
            <a:ext cx="1653674" cy="523220"/>
          </a:xfrm>
          <a:prstGeom prst="rect">
            <a:avLst/>
          </a:prstGeom>
          <a:noFill/>
        </p:spPr>
        <p:txBody>
          <a:bodyPr wrap="square">
            <a:spAutoFit/>
          </a:bodyPr>
          <a:lstStyle/>
          <a:p>
            <a:pPr algn="ctr"/>
            <a:r>
              <a:rPr lang="en-US" sz="1400" b="1">
                <a:effectLst/>
                <a:latin typeface="Montserrat" panose="00000500000000000000" pitchFamily="2" charset="0"/>
              </a:rPr>
              <a:t>Final Rule Issuance</a:t>
            </a:r>
            <a:endParaRPr lang="en-US" sz="1400" b="1">
              <a:latin typeface="Montserrat" panose="00000500000000000000" pitchFamily="2" charset="0"/>
            </a:endParaRPr>
          </a:p>
        </p:txBody>
      </p:sp>
      <p:cxnSp>
        <p:nvCxnSpPr>
          <p:cNvPr id="21" name="Straight Connector 20">
            <a:extLst>
              <a:ext uri="{FF2B5EF4-FFF2-40B4-BE49-F238E27FC236}">
                <a16:creationId xmlns:a16="http://schemas.microsoft.com/office/drawing/2014/main" id="{6D4382A6-5453-8ABF-95CB-178B2334D7A9}"/>
              </a:ext>
            </a:extLst>
          </p:cNvPr>
          <p:cNvCxnSpPr>
            <a:cxnSpLocks/>
          </p:cNvCxnSpPr>
          <p:nvPr/>
        </p:nvCxnSpPr>
        <p:spPr>
          <a:xfrm>
            <a:off x="5770309" y="3113957"/>
            <a:ext cx="0" cy="583021"/>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C185AE83-41B8-CB28-4C88-F82C11FBCCEE}"/>
              </a:ext>
            </a:extLst>
          </p:cNvPr>
          <p:cNvSpPr txBox="1"/>
          <p:nvPr/>
        </p:nvSpPr>
        <p:spPr>
          <a:xfrm>
            <a:off x="5125193" y="3756536"/>
            <a:ext cx="1341560" cy="307777"/>
          </a:xfrm>
          <a:prstGeom prst="rect">
            <a:avLst/>
          </a:prstGeom>
          <a:noFill/>
        </p:spPr>
        <p:txBody>
          <a:bodyPr wrap="square">
            <a:spAutoFit/>
          </a:bodyPr>
          <a:lstStyle/>
          <a:p>
            <a:pPr algn="ctr"/>
            <a:r>
              <a:rPr lang="en-US" sz="1400">
                <a:effectLst/>
                <a:latin typeface="Montserrat" panose="00000500000000000000" pitchFamily="2" charset="0"/>
              </a:rPr>
              <a:t>TBD</a:t>
            </a:r>
            <a:endParaRPr lang="en-US" sz="1400">
              <a:latin typeface="Montserrat" panose="00000500000000000000" pitchFamily="2" charset="0"/>
            </a:endParaRPr>
          </a:p>
        </p:txBody>
      </p:sp>
      <p:sp>
        <p:nvSpPr>
          <p:cNvPr id="23" name="TextBox 22">
            <a:extLst>
              <a:ext uri="{FF2B5EF4-FFF2-40B4-BE49-F238E27FC236}">
                <a16:creationId xmlns:a16="http://schemas.microsoft.com/office/drawing/2014/main" id="{6F017C5F-EED6-B7A8-9D14-C9C9C0234A2B}"/>
              </a:ext>
            </a:extLst>
          </p:cNvPr>
          <p:cNvSpPr txBox="1"/>
          <p:nvPr/>
        </p:nvSpPr>
        <p:spPr>
          <a:xfrm>
            <a:off x="6139636" y="4351613"/>
            <a:ext cx="2111666" cy="307777"/>
          </a:xfrm>
          <a:prstGeom prst="rect">
            <a:avLst/>
          </a:prstGeom>
          <a:noFill/>
        </p:spPr>
        <p:txBody>
          <a:bodyPr wrap="square">
            <a:spAutoFit/>
          </a:bodyPr>
          <a:lstStyle/>
          <a:p>
            <a:pPr algn="ctr"/>
            <a:r>
              <a:rPr lang="en-US" sz="1400" b="1">
                <a:effectLst/>
                <a:latin typeface="Montserrat" panose="00000500000000000000" pitchFamily="2" charset="0"/>
              </a:rPr>
              <a:t>Effective Date</a:t>
            </a:r>
            <a:endParaRPr lang="en-US" sz="1400" b="1">
              <a:latin typeface="Montserrat" panose="00000500000000000000" pitchFamily="2" charset="0"/>
            </a:endParaRPr>
          </a:p>
        </p:txBody>
      </p:sp>
      <p:cxnSp>
        <p:nvCxnSpPr>
          <p:cNvPr id="24" name="Straight Connector 23">
            <a:extLst>
              <a:ext uri="{FF2B5EF4-FFF2-40B4-BE49-F238E27FC236}">
                <a16:creationId xmlns:a16="http://schemas.microsoft.com/office/drawing/2014/main" id="{064273DE-FC04-F99D-3FEB-BDF64132D7F3}"/>
              </a:ext>
            </a:extLst>
          </p:cNvPr>
          <p:cNvCxnSpPr>
            <a:cxnSpLocks/>
          </p:cNvCxnSpPr>
          <p:nvPr/>
        </p:nvCxnSpPr>
        <p:spPr>
          <a:xfrm>
            <a:off x="7109345" y="3113957"/>
            <a:ext cx="0" cy="600868"/>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E1191B-FD55-2458-3B9F-BF1E3E886056}"/>
              </a:ext>
            </a:extLst>
          </p:cNvPr>
          <p:cNvSpPr txBox="1"/>
          <p:nvPr/>
        </p:nvSpPr>
        <p:spPr>
          <a:xfrm>
            <a:off x="6567999" y="3770849"/>
            <a:ext cx="1341560" cy="523220"/>
          </a:xfrm>
          <a:prstGeom prst="rect">
            <a:avLst/>
          </a:prstGeom>
          <a:noFill/>
        </p:spPr>
        <p:txBody>
          <a:bodyPr wrap="square">
            <a:spAutoFit/>
          </a:bodyPr>
          <a:lstStyle/>
          <a:p>
            <a:pPr algn="ctr"/>
            <a:r>
              <a:rPr lang="en-US" sz="1400">
                <a:effectLst/>
                <a:latin typeface="Montserrat" panose="00000500000000000000" pitchFamily="2" charset="0"/>
              </a:rPr>
              <a:t>60 Days After</a:t>
            </a:r>
            <a:endParaRPr lang="en-US" sz="1400">
              <a:latin typeface="Montserrat" panose="00000500000000000000" pitchFamily="2" charset="0"/>
            </a:endParaRPr>
          </a:p>
        </p:txBody>
      </p:sp>
      <p:cxnSp>
        <p:nvCxnSpPr>
          <p:cNvPr id="27" name="Straight Arrow Connector 26">
            <a:extLst>
              <a:ext uri="{FF2B5EF4-FFF2-40B4-BE49-F238E27FC236}">
                <a16:creationId xmlns:a16="http://schemas.microsoft.com/office/drawing/2014/main" id="{EDEE204D-E747-F600-AF86-C5AE24C9CDBA}"/>
              </a:ext>
            </a:extLst>
          </p:cNvPr>
          <p:cNvCxnSpPr>
            <a:cxnSpLocks/>
          </p:cNvCxnSpPr>
          <p:nvPr/>
        </p:nvCxnSpPr>
        <p:spPr>
          <a:xfrm>
            <a:off x="5868368" y="3332489"/>
            <a:ext cx="1196770" cy="0"/>
          </a:xfrm>
          <a:prstGeom prst="straightConnector1">
            <a:avLst/>
          </a:prstGeom>
          <a:ln>
            <a:solidFill>
              <a:srgbClr val="1B3362"/>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8D4A28A4-1010-7B14-E13E-3F9E2561B830}"/>
              </a:ext>
            </a:extLst>
          </p:cNvPr>
          <p:cNvSpPr txBox="1"/>
          <p:nvPr/>
        </p:nvSpPr>
        <p:spPr>
          <a:xfrm>
            <a:off x="8041919" y="4441318"/>
            <a:ext cx="2111666" cy="523220"/>
          </a:xfrm>
          <a:prstGeom prst="rect">
            <a:avLst/>
          </a:prstGeom>
          <a:noFill/>
          <a:effectLst>
            <a:glow rad="114300">
              <a:schemeClr val="bg1">
                <a:alpha val="40000"/>
              </a:schemeClr>
            </a:glow>
          </a:effectLst>
        </p:spPr>
        <p:txBody>
          <a:bodyPr wrap="square">
            <a:spAutoFit/>
          </a:bodyPr>
          <a:lstStyle/>
          <a:p>
            <a:pPr algn="ctr"/>
            <a:r>
              <a:rPr lang="en-US" sz="1400" b="1">
                <a:effectLst>
                  <a:glow rad="50800">
                    <a:schemeClr val="bg1">
                      <a:alpha val="84000"/>
                    </a:schemeClr>
                  </a:glow>
                </a:effectLst>
                <a:latin typeface="Montserrat" panose="00000500000000000000" pitchFamily="2" charset="0"/>
              </a:rPr>
              <a:t>Compliance Deadline</a:t>
            </a:r>
          </a:p>
        </p:txBody>
      </p:sp>
      <p:cxnSp>
        <p:nvCxnSpPr>
          <p:cNvPr id="30" name="Straight Connector 29">
            <a:extLst>
              <a:ext uri="{FF2B5EF4-FFF2-40B4-BE49-F238E27FC236}">
                <a16:creationId xmlns:a16="http://schemas.microsoft.com/office/drawing/2014/main" id="{E6B9162C-BC41-890A-3342-854F7CB24B86}"/>
              </a:ext>
            </a:extLst>
          </p:cNvPr>
          <p:cNvCxnSpPr>
            <a:cxnSpLocks/>
          </p:cNvCxnSpPr>
          <p:nvPr/>
        </p:nvCxnSpPr>
        <p:spPr>
          <a:xfrm>
            <a:off x="8968318" y="3113957"/>
            <a:ext cx="0" cy="600868"/>
          </a:xfrm>
          <a:prstGeom prst="line">
            <a:avLst/>
          </a:prstGeom>
          <a:ln w="28575">
            <a:solidFill>
              <a:srgbClr val="1B3362"/>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205F900-2CFC-7510-CE8F-364C0E8704E2}"/>
              </a:ext>
            </a:extLst>
          </p:cNvPr>
          <p:cNvSpPr txBox="1"/>
          <p:nvPr/>
        </p:nvSpPr>
        <p:spPr>
          <a:xfrm>
            <a:off x="8426972" y="3770849"/>
            <a:ext cx="1341560" cy="738664"/>
          </a:xfrm>
          <a:prstGeom prst="rect">
            <a:avLst/>
          </a:prstGeom>
          <a:noFill/>
        </p:spPr>
        <p:txBody>
          <a:bodyPr wrap="square">
            <a:spAutoFit/>
          </a:bodyPr>
          <a:lstStyle/>
          <a:p>
            <a:pPr algn="ctr"/>
            <a:r>
              <a:rPr lang="en-US" sz="1400">
                <a:latin typeface="Montserrat" panose="00000500000000000000" pitchFamily="2" charset="0"/>
              </a:rPr>
              <a:t>180</a:t>
            </a:r>
            <a:r>
              <a:rPr lang="en-US" sz="1400">
                <a:effectLst/>
                <a:latin typeface="Montserrat" panose="00000500000000000000" pitchFamily="2" charset="0"/>
              </a:rPr>
              <a:t> Days After Final Rule</a:t>
            </a:r>
            <a:endParaRPr lang="en-US" sz="1400">
              <a:latin typeface="Montserrat" panose="00000500000000000000" pitchFamily="2" charset="0"/>
            </a:endParaRPr>
          </a:p>
        </p:txBody>
      </p:sp>
    </p:spTree>
    <p:extLst>
      <p:ext uri="{BB962C8B-B14F-4D97-AF65-F5344CB8AC3E}">
        <p14:creationId xmlns:p14="http://schemas.microsoft.com/office/powerpoint/2010/main" val="3518795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4007-1E2D-D35C-1616-350D29316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EF4CE-D59D-B0C5-DA2B-9F85064D52E4}"/>
              </a:ext>
            </a:extLst>
          </p:cNvPr>
          <p:cNvSpPr>
            <a:spLocks noGrp="1"/>
          </p:cNvSpPr>
          <p:nvPr>
            <p:ph type="title"/>
          </p:nvPr>
        </p:nvSpPr>
        <p:spPr>
          <a:xfrm>
            <a:off x="838200" y="438887"/>
            <a:ext cx="10515600" cy="886381"/>
          </a:xfrm>
        </p:spPr>
        <p:txBody>
          <a:bodyPr>
            <a:normAutofit/>
          </a:bodyPr>
          <a:lstStyle/>
          <a:p>
            <a:r>
              <a:rPr lang="en-US" sz="4000"/>
              <a:t>What’s Changing?</a:t>
            </a:r>
          </a:p>
        </p:txBody>
      </p:sp>
      <p:sp>
        <p:nvSpPr>
          <p:cNvPr id="3" name="Slide Number Placeholder 2">
            <a:extLst>
              <a:ext uri="{FF2B5EF4-FFF2-40B4-BE49-F238E27FC236}">
                <a16:creationId xmlns:a16="http://schemas.microsoft.com/office/drawing/2014/main" id="{6422B480-0968-7CF4-52EC-6AE4835C3790}"/>
              </a:ext>
            </a:extLst>
          </p:cNvPr>
          <p:cNvSpPr>
            <a:spLocks noGrp="1"/>
          </p:cNvSpPr>
          <p:nvPr>
            <p:ph type="sldNum" sz="quarter" idx="12"/>
          </p:nvPr>
        </p:nvSpPr>
        <p:spPr/>
        <p:txBody>
          <a:bodyPr/>
          <a:lstStyle/>
          <a:p>
            <a:fld id="{EE90A8C7-7DBF-1F42-858B-F047861BBF62}" type="slidenum">
              <a:rPr lang="en-US" smtClean="0"/>
              <a:pPr/>
              <a:t>6</a:t>
            </a:fld>
            <a:endParaRPr lang="en-US"/>
          </a:p>
        </p:txBody>
      </p:sp>
      <p:graphicFrame>
        <p:nvGraphicFramePr>
          <p:cNvPr id="9" name="Diagram 8">
            <a:extLst>
              <a:ext uri="{FF2B5EF4-FFF2-40B4-BE49-F238E27FC236}">
                <a16:creationId xmlns:a16="http://schemas.microsoft.com/office/drawing/2014/main" id="{F24220B2-6596-3FCD-353C-86A36CD53C98}"/>
              </a:ext>
            </a:extLst>
          </p:cNvPr>
          <p:cNvGraphicFramePr/>
          <p:nvPr>
            <p:extLst>
              <p:ext uri="{D42A27DB-BD31-4B8C-83A1-F6EECF244321}">
                <p14:modId xmlns:p14="http://schemas.microsoft.com/office/powerpoint/2010/main" val="1901519936"/>
              </p:ext>
            </p:extLst>
          </p:nvPr>
        </p:nvGraphicFramePr>
        <p:xfrm>
          <a:off x="1410661" y="2334619"/>
          <a:ext cx="8716172" cy="304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1855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77A4-B078-D7CA-B5F6-EEB5279CE5D9}"/>
              </a:ext>
            </a:extLst>
          </p:cNvPr>
          <p:cNvSpPr>
            <a:spLocks noGrp="1"/>
          </p:cNvSpPr>
          <p:nvPr>
            <p:ph type="title"/>
          </p:nvPr>
        </p:nvSpPr>
        <p:spPr>
          <a:xfrm>
            <a:off x="859853" y="611114"/>
            <a:ext cx="8074446" cy="1366325"/>
          </a:xfrm>
        </p:spPr>
        <p:txBody>
          <a:bodyPr>
            <a:noAutofit/>
          </a:bodyPr>
          <a:lstStyle/>
          <a:p>
            <a:br>
              <a:rPr lang="en-US" sz="4000"/>
            </a:br>
            <a:r>
              <a:rPr lang="en-US" sz="4000"/>
              <a:t>New Encryption Requirements</a:t>
            </a:r>
          </a:p>
        </p:txBody>
      </p:sp>
      <p:sp>
        <p:nvSpPr>
          <p:cNvPr id="4" name="Slide Number Placeholder 3">
            <a:extLst>
              <a:ext uri="{FF2B5EF4-FFF2-40B4-BE49-F238E27FC236}">
                <a16:creationId xmlns:a16="http://schemas.microsoft.com/office/drawing/2014/main" id="{45950F57-3AA8-695B-688E-ABD58BB22DF3}"/>
              </a:ext>
            </a:extLst>
          </p:cNvPr>
          <p:cNvSpPr>
            <a:spLocks noGrp="1"/>
          </p:cNvSpPr>
          <p:nvPr>
            <p:ph type="sldNum" sz="quarter" idx="12"/>
          </p:nvPr>
        </p:nvSpPr>
        <p:spPr/>
        <p:txBody>
          <a:bodyPr/>
          <a:lstStyle/>
          <a:p>
            <a:fld id="{EE90A8C7-7DBF-1F42-858B-F047861BBF62}" type="slidenum">
              <a:rPr lang="en-US" smtClean="0"/>
              <a:pPr/>
              <a:t>7</a:t>
            </a:fld>
            <a:r>
              <a:rPr lang="en-US"/>
              <a:t> – New Standard 1 of 4</a:t>
            </a:r>
          </a:p>
        </p:txBody>
      </p:sp>
      <p:sp>
        <p:nvSpPr>
          <p:cNvPr id="34" name="TextBox 33">
            <a:extLst>
              <a:ext uri="{FF2B5EF4-FFF2-40B4-BE49-F238E27FC236}">
                <a16:creationId xmlns:a16="http://schemas.microsoft.com/office/drawing/2014/main" id="{40164E8D-5606-EF01-A5A1-5773F43EC40A}"/>
              </a:ext>
            </a:extLst>
          </p:cNvPr>
          <p:cNvSpPr txBox="1"/>
          <p:nvPr/>
        </p:nvSpPr>
        <p:spPr>
          <a:xfrm>
            <a:off x="1017075" y="502817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a:solidFill>
                  <a:srgbClr val="00A19C"/>
                </a:solidFill>
                <a:latin typeface="Calibri"/>
              </a:rPr>
              <a:t>*Limited exceptions</a:t>
            </a:r>
            <a:endParaRPr lang="en-US" sz="1600" b="1" i="1">
              <a:solidFill>
                <a:srgbClr val="00A19C"/>
              </a:solidFill>
            </a:endParaRPr>
          </a:p>
        </p:txBody>
      </p:sp>
      <p:sp>
        <p:nvSpPr>
          <p:cNvPr id="3" name="Text Placeholder 2">
            <a:extLst>
              <a:ext uri="{FF2B5EF4-FFF2-40B4-BE49-F238E27FC236}">
                <a16:creationId xmlns:a16="http://schemas.microsoft.com/office/drawing/2014/main" id="{07414007-8D69-F641-E74D-2B4817B8FB8B}"/>
              </a:ext>
            </a:extLst>
          </p:cNvPr>
          <p:cNvSpPr txBox="1">
            <a:spLocks/>
          </p:cNvSpPr>
          <p:nvPr/>
        </p:nvSpPr>
        <p:spPr>
          <a:xfrm>
            <a:off x="889754" y="1791279"/>
            <a:ext cx="9747738" cy="4138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2400">
              <a:latin typeface="Montserrat" panose="00000500000000000000" pitchFamily="2" charset="0"/>
            </a:endParaRP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Encryption of ePHI both in transit and at-rest</a:t>
            </a:r>
          </a:p>
          <a:p>
            <a:pPr marL="800100" lvl="1" indent="-342900"/>
            <a:r>
              <a:rPr lang="en-US" sz="2000">
                <a:latin typeface="Montserrat" panose="00000500000000000000" pitchFamily="2" charset="0"/>
              </a:rPr>
              <a:t>Encryption throughout data retention lifecycle</a:t>
            </a:r>
          </a:p>
          <a:p>
            <a:pPr marL="800100" lvl="1" indent="-342900"/>
            <a:r>
              <a:rPr lang="en-US" sz="2000">
                <a:latin typeface="Montserrat" panose="00000500000000000000" pitchFamily="2" charset="0"/>
              </a:rPr>
              <a:t>Storage Consideration and RPO Objectives</a:t>
            </a:r>
          </a:p>
          <a:p>
            <a:pPr marL="342900" indent="-342900"/>
            <a:endParaRPr lang="en-US" sz="2400">
              <a:latin typeface="Montserrat" panose="00000500000000000000" pitchFamily="2" charset="0"/>
            </a:endParaRPr>
          </a:p>
          <a:p>
            <a:pPr marL="342900" indent="-342900"/>
            <a:r>
              <a:rPr lang="en-US" sz="2400">
                <a:latin typeface="Montserrat" panose="00000500000000000000" pitchFamily="2" charset="0"/>
              </a:rPr>
              <a:t>Encryption of self-hosted systems containing ePHI</a:t>
            </a:r>
          </a:p>
          <a:p>
            <a:pPr marL="342900" indent="-342900"/>
            <a:endParaRPr lang="en-US" sz="2400">
              <a:latin typeface="Montserrat" panose="00000500000000000000" pitchFamily="2" charset="0"/>
            </a:endParaRPr>
          </a:p>
        </p:txBody>
      </p:sp>
      <p:pic>
        <p:nvPicPr>
          <p:cNvPr id="21" name="Picture 20" descr="A logo of a stack of coins&#10;&#10;AI-generated content may be incorrect.">
            <a:extLst>
              <a:ext uri="{FF2B5EF4-FFF2-40B4-BE49-F238E27FC236}">
                <a16:creationId xmlns:a16="http://schemas.microsoft.com/office/drawing/2014/main" id="{41EE9C0C-9219-2892-6327-D977BD8BC4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3623" y="769759"/>
            <a:ext cx="1558852" cy="1316158"/>
          </a:xfrm>
          <a:prstGeom prst="rect">
            <a:avLst/>
          </a:prstGeom>
        </p:spPr>
      </p:pic>
    </p:spTree>
    <p:extLst>
      <p:ext uri="{BB962C8B-B14F-4D97-AF65-F5344CB8AC3E}">
        <p14:creationId xmlns:p14="http://schemas.microsoft.com/office/powerpoint/2010/main" val="2999964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22F5-93EE-3821-FF31-A48F6BD899FE}"/>
              </a:ext>
            </a:extLst>
          </p:cNvPr>
          <p:cNvSpPr>
            <a:spLocks noGrp="1"/>
          </p:cNvSpPr>
          <p:nvPr>
            <p:ph type="title"/>
          </p:nvPr>
        </p:nvSpPr>
        <p:spPr/>
        <p:txBody>
          <a:bodyPr>
            <a:normAutofit/>
          </a:bodyPr>
          <a:lstStyle/>
          <a:p>
            <a:r>
              <a:rPr lang="en-US" sz="4000"/>
              <a:t>Restoring Operations</a:t>
            </a:r>
          </a:p>
        </p:txBody>
      </p:sp>
      <p:sp>
        <p:nvSpPr>
          <p:cNvPr id="4" name="Slide Number Placeholder 3">
            <a:extLst>
              <a:ext uri="{FF2B5EF4-FFF2-40B4-BE49-F238E27FC236}">
                <a16:creationId xmlns:a16="http://schemas.microsoft.com/office/drawing/2014/main" id="{66F97BF0-44FE-165A-F1BC-AA0135A229AD}"/>
              </a:ext>
            </a:extLst>
          </p:cNvPr>
          <p:cNvSpPr>
            <a:spLocks noGrp="1"/>
          </p:cNvSpPr>
          <p:nvPr>
            <p:ph type="sldNum" sz="quarter" idx="12"/>
          </p:nvPr>
        </p:nvSpPr>
        <p:spPr/>
        <p:txBody>
          <a:bodyPr/>
          <a:lstStyle/>
          <a:p>
            <a:fld id="{EE90A8C7-7DBF-1F42-858B-F047861BBF62}" type="slidenum">
              <a:rPr lang="en-US" smtClean="0"/>
              <a:pPr/>
              <a:t>8</a:t>
            </a:fld>
            <a:r>
              <a:rPr lang="en-US"/>
              <a:t> – New Standard 3 of 4</a:t>
            </a:r>
          </a:p>
        </p:txBody>
      </p:sp>
      <p:sp>
        <p:nvSpPr>
          <p:cNvPr id="5" name="Text Placeholder 2">
            <a:extLst>
              <a:ext uri="{FF2B5EF4-FFF2-40B4-BE49-F238E27FC236}">
                <a16:creationId xmlns:a16="http://schemas.microsoft.com/office/drawing/2014/main" id="{9B002F3C-2A42-A04E-6315-D3A881366E68}"/>
              </a:ext>
            </a:extLst>
          </p:cNvPr>
          <p:cNvSpPr>
            <a:spLocks noGrp="1"/>
          </p:cNvSpPr>
          <p:nvPr>
            <p:ph type="body" sz="half" idx="2"/>
          </p:nvPr>
        </p:nvSpPr>
        <p:spPr>
          <a:xfrm>
            <a:off x="838201" y="1790700"/>
            <a:ext cx="7877536" cy="4138832"/>
          </a:xfrm>
        </p:spPr>
        <p:txBody>
          <a:bodyPr>
            <a:norm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Planning and restoring relevant electronic information systems and data in </a:t>
            </a:r>
            <a:r>
              <a:rPr lang="en-US" sz="2400" b="1">
                <a:solidFill>
                  <a:srgbClr val="1B3362"/>
                </a:solidFill>
              </a:rPr>
              <a:t>less than 72 hours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Applies to Covered Entity and Business Associates</a:t>
            </a:r>
          </a:p>
        </p:txBody>
      </p:sp>
      <p:pic>
        <p:nvPicPr>
          <p:cNvPr id="3" name="Picture 2" descr="A cloud computing icon with a stack of coins&#10;&#10;AI-generated content may be incorrect.">
            <a:extLst>
              <a:ext uri="{FF2B5EF4-FFF2-40B4-BE49-F238E27FC236}">
                <a16:creationId xmlns:a16="http://schemas.microsoft.com/office/drawing/2014/main" id="{9DDE49A6-F8AF-2470-2DCB-40F08D23D5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7687" y="844098"/>
            <a:ext cx="1046244" cy="946602"/>
          </a:xfrm>
          <a:prstGeom prst="rect">
            <a:avLst/>
          </a:prstGeom>
        </p:spPr>
      </p:pic>
    </p:spTree>
    <p:extLst>
      <p:ext uri="{BB962C8B-B14F-4D97-AF65-F5344CB8AC3E}">
        <p14:creationId xmlns:p14="http://schemas.microsoft.com/office/powerpoint/2010/main" val="812470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CAE4-8E87-4765-D4A7-58448252FCE9}"/>
              </a:ext>
            </a:extLst>
          </p:cNvPr>
          <p:cNvSpPr>
            <a:spLocks noGrp="1"/>
          </p:cNvSpPr>
          <p:nvPr>
            <p:ph type="title"/>
          </p:nvPr>
        </p:nvSpPr>
        <p:spPr>
          <a:xfrm>
            <a:off x="838200" y="627862"/>
            <a:ext cx="6257081" cy="1323985"/>
          </a:xfrm>
        </p:spPr>
        <p:txBody>
          <a:bodyPr>
            <a:normAutofit/>
          </a:bodyPr>
          <a:lstStyle/>
          <a:p>
            <a:r>
              <a:rPr lang="en-US" sz="3600"/>
              <a:t>MFA (Multi-Factor Authentication)</a:t>
            </a:r>
          </a:p>
        </p:txBody>
      </p:sp>
      <p:sp>
        <p:nvSpPr>
          <p:cNvPr id="4" name="Slide Number Placeholder 3">
            <a:extLst>
              <a:ext uri="{FF2B5EF4-FFF2-40B4-BE49-F238E27FC236}">
                <a16:creationId xmlns:a16="http://schemas.microsoft.com/office/drawing/2014/main" id="{0BC9049D-D401-2D6A-9907-8F480508AFC4}"/>
              </a:ext>
            </a:extLst>
          </p:cNvPr>
          <p:cNvSpPr>
            <a:spLocks noGrp="1"/>
          </p:cNvSpPr>
          <p:nvPr>
            <p:ph type="sldNum" sz="quarter" idx="12"/>
          </p:nvPr>
        </p:nvSpPr>
        <p:spPr/>
        <p:txBody>
          <a:bodyPr/>
          <a:lstStyle/>
          <a:p>
            <a:fld id="{EE90A8C7-7DBF-1F42-858B-F047861BBF62}" type="slidenum">
              <a:rPr lang="en-US" smtClean="0"/>
              <a:pPr/>
              <a:t>9</a:t>
            </a:fld>
            <a:r>
              <a:rPr lang="en-US"/>
              <a:t> – New Standard 4 of 4</a:t>
            </a:r>
          </a:p>
        </p:txBody>
      </p:sp>
      <p:sp>
        <p:nvSpPr>
          <p:cNvPr id="5" name="Text Placeholder 2">
            <a:extLst>
              <a:ext uri="{FF2B5EF4-FFF2-40B4-BE49-F238E27FC236}">
                <a16:creationId xmlns:a16="http://schemas.microsoft.com/office/drawing/2014/main" id="{721C4A2B-4BA6-88E9-927B-E1F9B1BA0035}"/>
              </a:ext>
            </a:extLst>
          </p:cNvPr>
          <p:cNvSpPr>
            <a:spLocks noGrp="1"/>
          </p:cNvSpPr>
          <p:nvPr>
            <p:ph type="body" sz="half" idx="2"/>
          </p:nvPr>
        </p:nvSpPr>
        <p:spPr>
          <a:xfrm>
            <a:off x="838199" y="1940272"/>
            <a:ext cx="7877537" cy="4138832"/>
          </a:xfrm>
        </p:spPr>
        <p:txBody>
          <a:bodyPr>
            <a:norm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Protect access to ePHI – Required with limited exceptions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Applies to Covered Entity and Business Associates</a:t>
            </a:r>
          </a:p>
        </p:txBody>
      </p:sp>
      <p:pic>
        <p:nvPicPr>
          <p:cNvPr id="3" name="Picture 2" descr="A blue and orange padlock with a person's profile&#10;&#10;AI-generated content may be incorrect.">
            <a:extLst>
              <a:ext uri="{FF2B5EF4-FFF2-40B4-BE49-F238E27FC236}">
                <a16:creationId xmlns:a16="http://schemas.microsoft.com/office/drawing/2014/main" id="{A1DAB917-7451-C55C-DC90-E2F587FFA5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6512" y="948306"/>
            <a:ext cx="1138769" cy="1003541"/>
          </a:xfrm>
          <a:prstGeom prst="rect">
            <a:avLst/>
          </a:prstGeom>
        </p:spPr>
      </p:pic>
    </p:spTree>
    <p:extLst>
      <p:ext uri="{BB962C8B-B14F-4D97-AF65-F5344CB8AC3E}">
        <p14:creationId xmlns:p14="http://schemas.microsoft.com/office/powerpoint/2010/main" val="3593446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11A91D02CF474B897CD1E35F308A22" ma:contentTypeVersion="15" ma:contentTypeDescription="Create a new document." ma:contentTypeScope="" ma:versionID="498b84f0cb8563834d3ad86ea9d031ad">
  <xsd:schema xmlns:xsd="http://www.w3.org/2001/XMLSchema" xmlns:xs="http://www.w3.org/2001/XMLSchema" xmlns:p="http://schemas.microsoft.com/office/2006/metadata/properties" xmlns:ns2="d06782c8-111e-4cb4-8ef3-4216d12bcbca" xmlns:ns3="a9f02080-5612-401c-966b-c73d6a04f68e" targetNamespace="http://schemas.microsoft.com/office/2006/metadata/properties" ma:root="true" ma:fieldsID="b749d1c8955ff1df7c7c7bb49cf8d45b" ns2:_="" ns3:_="">
    <xsd:import namespace="d06782c8-111e-4cb4-8ef3-4216d12bcbca"/>
    <xsd:import namespace="a9f02080-5612-401c-966b-c73d6a04f6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782c8-111e-4cb4-8ef3-4216d12bc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113969-9973-4fe0-99f1-cbc7e9f498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02080-5612-401c-966b-c73d6a04f6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3218321-436c-4733-a63c-f3780a36d784}" ma:internalName="TaxCatchAll" ma:showField="CatchAllData" ma:web="a9f02080-5612-401c-966b-c73d6a04f6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f02080-5612-401c-966b-c73d6a04f68e" xsi:nil="true"/>
    <lcf76f155ced4ddcb4097134ff3c332f xmlns="d06782c8-111e-4cb4-8ef3-4216d12bcbc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1C6BA-8A66-48F4-8231-87FA4976B7FF}">
  <ds:schemaRefs>
    <ds:schemaRef ds:uri="a9f02080-5612-401c-966b-c73d6a04f68e"/>
    <ds:schemaRef ds:uri="d06782c8-111e-4cb4-8ef3-4216d12bc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7506BC3C-3500-4877-BB7D-A497A4FC1359}">
  <ds:schemaRefs>
    <ds:schemaRef ds:uri="a9f02080-5612-401c-966b-c73d6a04f68e"/>
    <ds:schemaRef ds:uri="d06782c8-111e-4cb4-8ef3-4216d12bcbca"/>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2FF4485C-97F1-4CA7-B8BE-B252D6D10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Intro to Speakers slide</vt:lpstr>
      <vt:lpstr>Today’s Discussion</vt:lpstr>
      <vt:lpstr>Brief History of HIPAA Security Rule</vt:lpstr>
      <vt:lpstr>Timeline When will the new HIPAA Security Rule take effect?</vt:lpstr>
      <vt:lpstr>What’s Changing?</vt:lpstr>
      <vt:lpstr> New Encryption Requirements</vt:lpstr>
      <vt:lpstr>Restoring Operations</vt:lpstr>
      <vt:lpstr>MFA (Multi-Factor Authentication)</vt:lpstr>
      <vt:lpstr>   Security Assessments </vt:lpstr>
      <vt:lpstr>Vendor Verification </vt:lpstr>
      <vt:lpstr>ePHI Flow </vt:lpstr>
      <vt:lpstr>PowerPoint Presentation</vt:lpstr>
      <vt:lpstr>Honorable Mentions </vt:lpstr>
      <vt:lpstr>Q &amp; A</vt:lpstr>
      <vt:lpstr>Need Further Guidance? We’re Here to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 John</dc:creator>
  <cp:revision>1</cp:revision>
  <cp:lastPrinted>2025-03-10T18:48:17Z</cp:lastPrinted>
  <dcterms:created xsi:type="dcterms:W3CDTF">2025-02-03T19:26:56Z</dcterms:created>
  <dcterms:modified xsi:type="dcterms:W3CDTF">2025-04-15T14:27:36Z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0x0101008711A91D02CF474B897CD1E35F308A22</vt:lpwstr>
  </property>
  <property fmtid="{D5CDD505-2E9C-101B-9397-08002B2CF9AE}" pid="3" name="MediaServiceImageTags">
    <vt:lpwstr/>
  </property>
</Properties>
</file>